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7" r:id="rId11"/>
    <p:sldId id="276" r:id="rId12"/>
    <p:sldId id="277" r:id="rId13"/>
    <p:sldId id="278" r:id="rId14"/>
    <p:sldId id="268" r:id="rId15"/>
    <p:sldId id="269" r:id="rId16"/>
    <p:sldId id="270" r:id="rId17"/>
    <p:sldId id="271" r:id="rId18"/>
    <p:sldId id="272" r:id="rId19"/>
    <p:sldId id="273" r:id="rId20"/>
    <p:sldId id="274" r:id="rId21"/>
    <p:sldId id="266" r:id="rId22"/>
    <p:sldId id="279" r:id="rId23"/>
    <p:sldId id="280" r:id="rId24"/>
    <p:sldId id="281" r:id="rId25"/>
    <p:sldId id="282" r:id="rId26"/>
    <p:sldId id="283" r:id="rId27"/>
    <p:sldId id="284"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9" d="100"/>
          <a:sy n="79" d="100"/>
        </p:scale>
        <p:origin x="130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084E9-28F0-42A3-9249-E39ECC236225}" type="datetimeFigureOut">
              <a:rPr lang="en-US" smtClean="0"/>
              <a:t>10/14/2015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8B572-A519-444A-9873-2FDC97EA8D86}" type="slidenum">
              <a:rPr lang="en-US" smtClean="0"/>
              <a:t>‹#›</a:t>
            </a:fld>
            <a:endParaRPr lang="en-US"/>
          </a:p>
        </p:txBody>
      </p:sp>
    </p:spTree>
    <p:extLst>
      <p:ext uri="{BB962C8B-B14F-4D97-AF65-F5344CB8AC3E}">
        <p14:creationId xmlns:p14="http://schemas.microsoft.com/office/powerpoint/2010/main" val="41802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endParaRPr lang="en-US" b="1" dirty="0"/>
          </a:p>
          <a:p>
            <a:pPr lvl="0"/>
            <a:r>
              <a:rPr lang="en-US" b="1" dirty="0"/>
              <a:t>Are educators required to upload evidence?</a:t>
            </a:r>
            <a:endParaRPr lang="en-US" sz="1100" dirty="0"/>
          </a:p>
          <a:p>
            <a:pPr lvl="1"/>
            <a:r>
              <a:rPr lang="en-US" dirty="0"/>
              <a:t>No. The online system does not function as a data portfolio and does not support the “uploading” of documents.  The evidence form is intended to be used to document the types of evidence that has been or will be verified.</a:t>
            </a:r>
            <a:endParaRPr lang="en-US" sz="1100" dirty="0"/>
          </a:p>
          <a:p>
            <a:pPr lvl="0"/>
            <a:r>
              <a:rPr lang="en-US" b="1" dirty="0"/>
              <a:t>How much evidence is needed?</a:t>
            </a:r>
            <a:endParaRPr lang="en-US" sz="1100" dirty="0"/>
          </a:p>
          <a:p>
            <a:pPr lvl="1"/>
            <a:r>
              <a:rPr lang="en-US" dirty="0"/>
              <a:t>Evidence can simply be a date and name of an event that provides information on a particular professional standard or it can be any type of description of a teaching activity, etc. that informs an evaluator about a particular standard.</a:t>
            </a:r>
            <a:endParaRPr lang="en-US" sz="1100" dirty="0"/>
          </a:p>
          <a:p>
            <a:pPr lvl="1"/>
            <a:r>
              <a:rPr lang="en-US" dirty="0"/>
              <a:t>The intent of the educator evaluation system is to establish trust and collaborative conversations between educators and evaluators. It is not necessary to provide binders of information that may overwhelm the educator or the evaluator.</a:t>
            </a:r>
          </a:p>
          <a:p>
            <a:pPr lvl="1"/>
            <a:endParaRPr lang="en-US" dirty="0"/>
          </a:p>
          <a:p>
            <a:pPr lvl="1"/>
            <a:r>
              <a:rPr lang="en-US" dirty="0"/>
              <a:t>Now, at this time, I would like to turn it back over to Julie Sayre for further ideas from the field.</a:t>
            </a:r>
            <a:br>
              <a:rPr lang="en-US" dirty="0"/>
            </a:br>
            <a:endParaRPr lang="en-US" dirty="0"/>
          </a:p>
          <a:p>
            <a:pPr lvl="1"/>
            <a:r>
              <a:rPr lang="en-US" dirty="0"/>
              <a:t>(CHANGE SLIDE)</a:t>
            </a:r>
            <a:endParaRPr lang="en-US" sz="1100" dirty="0"/>
          </a:p>
          <a:p>
            <a:endParaRPr lang="en-US" dirty="0"/>
          </a:p>
        </p:txBody>
      </p:sp>
      <p:sp>
        <p:nvSpPr>
          <p:cNvPr id="4" name="Slide Number Placeholder 3"/>
          <p:cNvSpPr>
            <a:spLocks noGrp="1"/>
          </p:cNvSpPr>
          <p:nvPr>
            <p:ph type="sldNum" sz="quarter" idx="10"/>
          </p:nvPr>
        </p:nvSpPr>
        <p:spPr/>
        <p:txBody>
          <a:bodyPr/>
          <a:lstStyle/>
          <a:p>
            <a:fld id="{B4C7C634-555D-4282-B888-1DBBCE84E0BA}" type="slidenum">
              <a:rPr lang="en-US" smtClean="0"/>
              <a:pPr/>
              <a:t>10</a:t>
            </a:fld>
            <a:endParaRPr lang="en-US"/>
          </a:p>
        </p:txBody>
      </p:sp>
    </p:spTree>
    <p:extLst>
      <p:ext uri="{BB962C8B-B14F-4D97-AF65-F5344CB8AC3E}">
        <p14:creationId xmlns:p14="http://schemas.microsoft.com/office/powerpoint/2010/main" val="1482869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dirty="0" smtClean="0"/>
              <a:t>WHAT are</a:t>
            </a:r>
            <a:r>
              <a:rPr lang="en-US" sz="3600" baseline="0" dirty="0" smtClean="0"/>
              <a:t> the essential components for inclusion in the CAP plan?</a:t>
            </a:r>
            <a:endParaRPr lang="en-US" sz="3600" dirty="0" smtClean="0"/>
          </a:p>
          <a:p>
            <a:endParaRPr lang="en-US" sz="3500" dirty="0" smtClean="0"/>
          </a:p>
          <a:p>
            <a:r>
              <a:rPr lang="en-US" sz="3500" dirty="0" smtClean="0"/>
              <a:t>Here </a:t>
            </a:r>
            <a:r>
              <a:rPr lang="en-US" sz="3500" dirty="0"/>
              <a:t>are the Essential components of a Corrective Action Plan:</a:t>
            </a:r>
            <a:endParaRPr lang="en-US" sz="2400" dirty="0"/>
          </a:p>
          <a:p>
            <a:pPr lvl="1">
              <a:lnSpc>
                <a:spcPct val="150000"/>
              </a:lnSpc>
              <a:buFont typeface="Arial" pitchFamily="34" charset="0"/>
              <a:buChar char="•"/>
            </a:pPr>
            <a:r>
              <a:rPr lang="en-US" dirty="0" smtClean="0"/>
              <a:t>Identified area of unsatisfactory performance with reference to the standard(s) to be addressed</a:t>
            </a:r>
          </a:p>
          <a:p>
            <a:pPr lvl="1">
              <a:lnSpc>
                <a:spcPct val="150000"/>
              </a:lnSpc>
              <a:buFont typeface="Arial" pitchFamily="34" charset="0"/>
              <a:buChar char="•"/>
            </a:pPr>
            <a:r>
              <a:rPr lang="en-US" dirty="0" smtClean="0"/>
              <a:t>Expectations for change  (use</a:t>
            </a:r>
            <a:r>
              <a:rPr lang="en-US" baseline="0" dirty="0" smtClean="0"/>
              <a:t> process similar to S.M.A.R.T.)</a:t>
            </a:r>
            <a:endParaRPr lang="en-US" dirty="0" smtClean="0"/>
          </a:p>
          <a:p>
            <a:pPr lvl="1">
              <a:lnSpc>
                <a:spcPct val="150000"/>
              </a:lnSpc>
              <a:buFont typeface="Arial" pitchFamily="34" charset="0"/>
              <a:buChar char="•"/>
            </a:pPr>
            <a:r>
              <a:rPr lang="en-US" dirty="0" smtClean="0"/>
              <a:t>Timeline for implementation</a:t>
            </a:r>
          </a:p>
          <a:p>
            <a:pPr lvl="1">
              <a:lnSpc>
                <a:spcPct val="150000"/>
              </a:lnSpc>
              <a:buFont typeface="Arial" pitchFamily="34" charset="0"/>
              <a:buChar char="•"/>
            </a:pPr>
            <a:r>
              <a:rPr lang="en-US" dirty="0" smtClean="0"/>
              <a:t>Resources for support</a:t>
            </a:r>
          </a:p>
          <a:p>
            <a:pPr lvl="0">
              <a:lnSpc>
                <a:spcPct val="150000"/>
              </a:lnSpc>
              <a:buFont typeface="Arial" pitchFamily="34" charset="0"/>
              <a:buNone/>
            </a:pPr>
            <a:endParaRPr lang="en-US" dirty="0" smtClean="0"/>
          </a:p>
          <a:p>
            <a:pPr lvl="0">
              <a:lnSpc>
                <a:spcPct val="150000"/>
              </a:lnSpc>
              <a:buFont typeface="Arial" pitchFamily="34" charset="0"/>
              <a:buNone/>
            </a:pPr>
            <a:r>
              <a:rPr lang="en-US" dirty="0" smtClean="0"/>
              <a:t>18</a:t>
            </a:r>
            <a:r>
              <a:rPr lang="en-US" baseline="0" dirty="0" smtClean="0"/>
              <a:t> Weeks on the CAP is required.</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286F631-1EFB-4036-A8CE-9EFFDE90DE4F}" type="slidenum">
              <a:rPr lang="en-US" smtClean="0"/>
              <a:pPr>
                <a:defRPr/>
              </a:pPr>
              <a:t>19</a:t>
            </a:fld>
            <a:endParaRPr lang="en-US" dirty="0"/>
          </a:p>
        </p:txBody>
      </p:sp>
    </p:spTree>
    <p:extLst>
      <p:ext uri="{BB962C8B-B14F-4D97-AF65-F5344CB8AC3E}">
        <p14:creationId xmlns:p14="http://schemas.microsoft.com/office/powerpoint/2010/main" val="3188655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68244" indent="-168244">
              <a:buFont typeface="Arial" pitchFamily="34" charset="0"/>
              <a:buNone/>
            </a:pPr>
            <a:r>
              <a:rPr lang="en-US" dirty="0" smtClean="0"/>
              <a:t>WHAT OCCURS AT THE END OF THE</a:t>
            </a:r>
            <a:r>
              <a:rPr lang="en-US" baseline="0" dirty="0" smtClean="0"/>
              <a:t> 18 WEEKS?</a:t>
            </a:r>
            <a:endParaRPr lang="en-US" dirty="0" smtClean="0"/>
          </a:p>
          <a:p>
            <a:pPr marL="168244" indent="-168244">
              <a:buFont typeface="Arial" pitchFamily="34" charset="0"/>
              <a:buChar char="•"/>
            </a:pPr>
            <a:r>
              <a:rPr lang="en-US" dirty="0" smtClean="0"/>
              <a:t>The corrective action plan spans 18 weeks and may commence at any time during the school year.</a:t>
            </a:r>
          </a:p>
          <a:p>
            <a:pPr marL="168244" indent="-168244">
              <a:buFont typeface="Arial" pitchFamily="34" charset="0"/>
              <a:buChar char="•"/>
            </a:pPr>
            <a:endParaRPr lang="en-US" dirty="0" smtClean="0"/>
          </a:p>
          <a:p>
            <a:pPr marL="168244" indent="-168244">
              <a:buFont typeface="Arial" pitchFamily="34" charset="0"/>
              <a:buChar char="•"/>
            </a:pPr>
            <a:r>
              <a:rPr lang="en-US" dirty="0" smtClean="0"/>
              <a:t>The corrective action plan is determinative and may not be repeated.  </a:t>
            </a:r>
          </a:p>
          <a:p>
            <a:pPr marL="168244" indent="-168244">
              <a:buFont typeface="Arial" pitchFamily="34" charset="0"/>
              <a:buChar char="•"/>
            </a:pPr>
            <a:endParaRPr lang="en-US" dirty="0" smtClean="0"/>
          </a:p>
          <a:p>
            <a:pPr marL="168244" indent="-168244">
              <a:buFont typeface="Arial" pitchFamily="34" charset="0"/>
              <a:buChar char="•"/>
            </a:pPr>
            <a:r>
              <a:rPr lang="en-US" dirty="0" smtClean="0"/>
              <a:t>Evidence of adequate progress must be demonstrated by the conclusion of the 18-week corrective action plan. </a:t>
            </a:r>
          </a:p>
          <a:p>
            <a:pPr marL="168244" indent="-168244">
              <a:buFont typeface="Arial" pitchFamily="34" charset="0"/>
              <a:buChar char="•"/>
            </a:pPr>
            <a:endParaRPr lang="en-US" dirty="0" smtClean="0"/>
          </a:p>
          <a:p>
            <a:pPr marL="168244" indent="-168244">
              <a:buFont typeface="Arial" pitchFamily="34" charset="0"/>
              <a:buChar char="•"/>
            </a:pPr>
            <a:r>
              <a:rPr lang="en-US" dirty="0" smtClean="0"/>
              <a:t>Evidence does not demonstrate that adequate progress has been made at the conclusion of the 18-week period, termination for unsatisfactory performance shall ensue. </a:t>
            </a:r>
          </a:p>
          <a:p>
            <a:pPr marL="168244" indent="-168244">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pPr>
              <a:defRPr/>
            </a:pPr>
            <a:fld id="{9286F631-1EFB-4036-A8CE-9EFFDE90DE4F}" type="slidenum">
              <a:rPr lang="en-US" smtClean="0"/>
              <a:pPr>
                <a:defRPr/>
              </a:pPr>
              <a:t>20</a:t>
            </a:fld>
            <a:endParaRPr lang="en-US" dirty="0"/>
          </a:p>
        </p:txBody>
      </p:sp>
    </p:spTree>
    <p:extLst>
      <p:ext uri="{BB962C8B-B14F-4D97-AF65-F5344CB8AC3E}">
        <p14:creationId xmlns:p14="http://schemas.microsoft.com/office/powerpoint/2010/main" val="588311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55927F-513E-4C02-A189-08B6BA2D92D1}" type="slidenum">
              <a:rPr lang="en-US" smtClean="0"/>
              <a:t>22</a:t>
            </a:fld>
            <a:endParaRPr lang="en-US"/>
          </a:p>
        </p:txBody>
      </p:sp>
    </p:spTree>
    <p:extLst>
      <p:ext uri="{BB962C8B-B14F-4D97-AF65-F5344CB8AC3E}">
        <p14:creationId xmlns:p14="http://schemas.microsoft.com/office/powerpoint/2010/main" val="40696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Putting the pieces</a:t>
            </a:r>
            <a:r>
              <a:rPr lang="en-US" baseline="0" dirty="0" smtClean="0"/>
              <a:t> together for the end-of-year summative evaluation.</a:t>
            </a:r>
            <a:endParaRPr lang="en-US" dirty="0"/>
          </a:p>
        </p:txBody>
      </p:sp>
      <p:sp>
        <p:nvSpPr>
          <p:cNvPr id="4" name="Slide Number Placeholder 3"/>
          <p:cNvSpPr>
            <a:spLocks noGrp="1"/>
          </p:cNvSpPr>
          <p:nvPr>
            <p:ph type="sldNum" sz="quarter" idx="10"/>
          </p:nvPr>
        </p:nvSpPr>
        <p:spPr/>
        <p:txBody>
          <a:bodyPr/>
          <a:lstStyle/>
          <a:p>
            <a:fld id="{48A48D8B-8E72-41A8-949B-0350D7789404}" type="slidenum">
              <a:rPr lang="en-US" smtClean="0"/>
              <a:pPr/>
              <a:t>11</a:t>
            </a:fld>
            <a:endParaRPr lang="en-US" dirty="0"/>
          </a:p>
        </p:txBody>
      </p:sp>
    </p:spTree>
    <p:extLst>
      <p:ext uri="{BB962C8B-B14F-4D97-AF65-F5344CB8AC3E}">
        <p14:creationId xmlns:p14="http://schemas.microsoft.com/office/powerpoint/2010/main" val="3018172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A48D8B-8E72-41A8-949B-0350D7789404}" type="slidenum">
              <a:rPr lang="en-US" smtClean="0"/>
              <a:pPr/>
              <a:t>12</a:t>
            </a:fld>
            <a:endParaRPr lang="en-US" dirty="0"/>
          </a:p>
        </p:txBody>
      </p:sp>
    </p:spTree>
    <p:extLst>
      <p:ext uri="{BB962C8B-B14F-4D97-AF65-F5344CB8AC3E}">
        <p14:creationId xmlns:p14="http://schemas.microsoft.com/office/powerpoint/2010/main" val="3547013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A48D8B-8E72-41A8-949B-0350D7789404}" type="slidenum">
              <a:rPr lang="en-US" smtClean="0"/>
              <a:pPr/>
              <a:t>13</a:t>
            </a:fld>
            <a:endParaRPr lang="en-US" dirty="0"/>
          </a:p>
        </p:txBody>
      </p:sp>
    </p:spTree>
    <p:extLst>
      <p:ext uri="{BB962C8B-B14F-4D97-AF65-F5344CB8AC3E}">
        <p14:creationId xmlns:p14="http://schemas.microsoft.com/office/powerpoint/2010/main" val="1653058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A48D8B-8E72-41A8-949B-0350D7789404}" type="slidenum">
              <a:rPr lang="en-US" smtClean="0"/>
              <a:pPr/>
              <a:t>14</a:t>
            </a:fld>
            <a:endParaRPr lang="en-US" dirty="0"/>
          </a:p>
        </p:txBody>
      </p:sp>
    </p:spTree>
    <p:extLst>
      <p:ext uri="{BB962C8B-B14F-4D97-AF65-F5344CB8AC3E}">
        <p14:creationId xmlns:p14="http://schemas.microsoft.com/office/powerpoint/2010/main" val="2680868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When should</a:t>
            </a:r>
            <a:r>
              <a:rPr lang="en-US" baseline="0" dirty="0" smtClean="0"/>
              <a:t> the FSP be considered?</a:t>
            </a:r>
          </a:p>
          <a:p>
            <a:endParaRPr lang="en-US" baseline="0" dirty="0" smtClean="0"/>
          </a:p>
          <a:p>
            <a:r>
              <a:rPr lang="en-US" baseline="0" dirty="0" smtClean="0"/>
              <a:t>To be PROACTIVE AND PREVENTATIVE in nature, the FSP should be used in situations when the evaluator believes that a educator’s performance related to one or more of the standards is weak. </a:t>
            </a:r>
          </a:p>
          <a:p>
            <a:endParaRPr lang="en-US" baseline="0" dirty="0" smtClean="0"/>
          </a:p>
          <a:p>
            <a:r>
              <a:rPr lang="en-US" baseline="0" dirty="0" smtClean="0"/>
              <a:t>The performance is not yet unsatisfactory.  The FSP is designed for use in this situation.</a:t>
            </a:r>
            <a:endParaRPr lang="en-US" dirty="0"/>
          </a:p>
        </p:txBody>
      </p:sp>
      <p:sp>
        <p:nvSpPr>
          <p:cNvPr id="4" name="Slide Number Placeholder 3"/>
          <p:cNvSpPr>
            <a:spLocks noGrp="1"/>
          </p:cNvSpPr>
          <p:nvPr>
            <p:ph type="sldNum" sz="quarter" idx="10"/>
          </p:nvPr>
        </p:nvSpPr>
        <p:spPr/>
        <p:txBody>
          <a:bodyPr/>
          <a:lstStyle/>
          <a:p>
            <a:fld id="{48A48D8B-8E72-41A8-949B-0350D7789404}" type="slidenum">
              <a:rPr lang="en-US" smtClean="0"/>
              <a:pPr/>
              <a:t>15</a:t>
            </a:fld>
            <a:endParaRPr lang="en-US" dirty="0"/>
          </a:p>
        </p:txBody>
      </p:sp>
    </p:spTree>
    <p:extLst>
      <p:ext uri="{BB962C8B-B14F-4D97-AF65-F5344CB8AC3E}">
        <p14:creationId xmlns:p14="http://schemas.microsoft.com/office/powerpoint/2010/main" val="3348887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68244" indent="-168244">
              <a:buFont typeface="Arial" pitchFamily="34" charset="0"/>
              <a:buNone/>
            </a:pPr>
            <a:r>
              <a:rPr lang="en-US" dirty="0" smtClean="0"/>
              <a:t>WHAT are</a:t>
            </a:r>
            <a:r>
              <a:rPr lang="en-US" baseline="0" dirty="0" smtClean="0"/>
              <a:t> the essential components for inclusion in the FSP plan?</a:t>
            </a:r>
            <a:endParaRPr lang="en-US" dirty="0" smtClean="0"/>
          </a:p>
          <a:p>
            <a:pPr marL="168244" indent="-168244">
              <a:buFont typeface="Arial" pitchFamily="34" charset="0"/>
              <a:buNone/>
            </a:pPr>
            <a:endParaRPr lang="en-US" dirty="0" smtClean="0"/>
          </a:p>
          <a:p>
            <a:pPr marL="168244" indent="-168244">
              <a:buFont typeface="Arial" pitchFamily="34" charset="0"/>
              <a:buNone/>
            </a:pPr>
            <a:r>
              <a:rPr lang="en-US" dirty="0" smtClean="0"/>
              <a:t>Outline </a:t>
            </a:r>
            <a:r>
              <a:rPr lang="en-US" dirty="0"/>
              <a:t>the Resources for support, including referral to other </a:t>
            </a:r>
            <a:r>
              <a:rPr lang="en-US" dirty="0" smtClean="0"/>
              <a:t>educators</a:t>
            </a:r>
          </a:p>
          <a:p>
            <a:pPr marL="625444" lvl="1" indent="-168244">
              <a:buFont typeface="Arial" pitchFamily="34" charset="0"/>
              <a:buChar char="•"/>
            </a:pPr>
            <a:r>
              <a:rPr lang="en-US" dirty="0" smtClean="0"/>
              <a:t>Other Types of Support Resources:</a:t>
            </a:r>
          </a:p>
          <a:p>
            <a:pPr marL="1082644" lvl="2" indent="-168244">
              <a:buFont typeface="Arial" pitchFamily="34" charset="0"/>
              <a:buChar char="•"/>
            </a:pPr>
            <a:r>
              <a:rPr lang="en-US" dirty="0" smtClean="0"/>
              <a:t>Professional Development</a:t>
            </a:r>
          </a:p>
          <a:p>
            <a:pPr marL="1082644" lvl="2" indent="-168244">
              <a:buFont typeface="Arial" pitchFamily="34" charset="0"/>
              <a:buChar char="•"/>
            </a:pPr>
            <a:r>
              <a:rPr lang="en-US" dirty="0" smtClean="0"/>
              <a:t>Coaching/Instructional support</a:t>
            </a:r>
          </a:p>
          <a:p>
            <a:pPr marL="1082644" lvl="2" indent="-168244">
              <a:buFont typeface="Arial" pitchFamily="34" charset="0"/>
              <a:buChar char="•"/>
            </a:pPr>
            <a:r>
              <a:rPr lang="en-US" dirty="0" smtClean="0"/>
              <a:t>Mentoring</a:t>
            </a:r>
          </a:p>
          <a:p>
            <a:pPr marL="1082644" lvl="2" indent="-168244">
              <a:buFont typeface="Arial" pitchFamily="34" charset="0"/>
              <a:buChar char="•"/>
            </a:pPr>
            <a:r>
              <a:rPr lang="en-US" dirty="0" smtClean="0"/>
              <a:t>Peer observation</a:t>
            </a:r>
          </a:p>
          <a:p>
            <a:pPr marL="1082644" lvl="2" indent="-168244">
              <a:buFont typeface="Arial" pitchFamily="34" charset="0"/>
              <a:buChar char="•"/>
            </a:pPr>
            <a:r>
              <a:rPr lang="en-US" dirty="0" smtClean="0"/>
              <a:t>Programs of study</a:t>
            </a:r>
          </a:p>
          <a:p>
            <a:pPr marL="1082644" lvl="2" indent="-168244">
              <a:buFont typeface="Arial" pitchFamily="34" charset="0"/>
              <a:buChar char="•"/>
            </a:pPr>
            <a:r>
              <a:rPr lang="en-US" dirty="0" smtClean="0"/>
              <a:t>Other supports &amp; resources</a:t>
            </a:r>
            <a:endParaRPr lang="en-US" dirty="0"/>
          </a:p>
          <a:p>
            <a:endParaRPr lang="en-US" b="1" dirty="0"/>
          </a:p>
        </p:txBody>
      </p:sp>
      <p:sp>
        <p:nvSpPr>
          <p:cNvPr id="4" name="Slide Number Placeholder 3"/>
          <p:cNvSpPr>
            <a:spLocks noGrp="1"/>
          </p:cNvSpPr>
          <p:nvPr>
            <p:ph type="sldNum" sz="quarter" idx="10"/>
          </p:nvPr>
        </p:nvSpPr>
        <p:spPr/>
        <p:txBody>
          <a:bodyPr/>
          <a:lstStyle/>
          <a:p>
            <a:pPr>
              <a:defRPr/>
            </a:pPr>
            <a:fld id="{9286F631-1EFB-4036-A8CE-9EFFDE90DE4F}" type="slidenum">
              <a:rPr lang="en-US" smtClean="0"/>
              <a:pPr>
                <a:defRPr/>
              </a:pPr>
              <a:t>16</a:t>
            </a:fld>
            <a:endParaRPr lang="en-US" dirty="0"/>
          </a:p>
        </p:txBody>
      </p:sp>
    </p:spTree>
    <p:extLst>
      <p:ext uri="{BB962C8B-B14F-4D97-AF65-F5344CB8AC3E}">
        <p14:creationId xmlns:p14="http://schemas.microsoft.com/office/powerpoint/2010/main" val="3828769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68244" indent="-168244">
              <a:buFont typeface="Arial" pitchFamily="34" charset="0"/>
              <a:buNone/>
            </a:pPr>
            <a:r>
              <a:rPr lang="en-US" dirty="0" smtClean="0"/>
              <a:t>WHAT OCCURS AT THE END OF THE</a:t>
            </a:r>
            <a:r>
              <a:rPr lang="en-US" baseline="0" dirty="0" smtClean="0"/>
              <a:t> 9 WEEKS?</a:t>
            </a:r>
            <a:endParaRPr lang="en-US" dirty="0" smtClean="0"/>
          </a:p>
          <a:p>
            <a:pPr marL="168244" indent="-168244">
              <a:buFont typeface="Arial" pitchFamily="34" charset="0"/>
              <a:buChar char="•"/>
            </a:pPr>
            <a:endParaRPr lang="en-US" dirty="0" smtClean="0"/>
          </a:p>
          <a:p>
            <a:pPr marL="168244" indent="-168244">
              <a:buFont typeface="Arial" pitchFamily="34" charset="0"/>
              <a:buChar char="•"/>
            </a:pPr>
            <a:r>
              <a:rPr lang="en-US" dirty="0" smtClean="0"/>
              <a:t>At </a:t>
            </a:r>
            <a:r>
              <a:rPr lang="en-US" dirty="0"/>
              <a:t>the conclusion of the nine-week focused support plan, if evidence demonstrates that the standard has been met, then the plan is successfully completed.  </a:t>
            </a:r>
          </a:p>
          <a:p>
            <a:pPr marL="168244" indent="-168244">
              <a:buFont typeface="Arial" pitchFamily="34" charset="0"/>
              <a:buChar char="•"/>
            </a:pPr>
            <a:r>
              <a:rPr lang="en-US" dirty="0"/>
              <a:t>If evidence demonstrates that adequate progress has been made, the focused support plan will continue for a second nine-week period.  </a:t>
            </a:r>
          </a:p>
          <a:p>
            <a:pPr marL="168244" indent="-168244">
              <a:buFont typeface="Arial" pitchFamily="34" charset="0"/>
              <a:buChar char="•"/>
            </a:pPr>
            <a:r>
              <a:rPr lang="en-US" dirty="0"/>
              <a:t>If there is inadequate progress on the standard related to the area of concern, an evaluation will be completed and a corrective action plan will be initiated. </a:t>
            </a:r>
          </a:p>
        </p:txBody>
      </p:sp>
      <p:sp>
        <p:nvSpPr>
          <p:cNvPr id="4" name="Slide Number Placeholder 3"/>
          <p:cNvSpPr>
            <a:spLocks noGrp="1"/>
          </p:cNvSpPr>
          <p:nvPr>
            <p:ph type="sldNum" sz="quarter" idx="10"/>
          </p:nvPr>
        </p:nvSpPr>
        <p:spPr/>
        <p:txBody>
          <a:bodyPr/>
          <a:lstStyle/>
          <a:p>
            <a:pPr>
              <a:defRPr/>
            </a:pPr>
            <a:fld id="{9286F631-1EFB-4036-A8CE-9EFFDE90DE4F}" type="slidenum">
              <a:rPr lang="en-US" smtClean="0"/>
              <a:pPr>
                <a:defRPr/>
              </a:pPr>
              <a:t>17</a:t>
            </a:fld>
            <a:endParaRPr lang="en-US" dirty="0"/>
          </a:p>
        </p:txBody>
      </p:sp>
    </p:spTree>
    <p:extLst>
      <p:ext uri="{BB962C8B-B14F-4D97-AF65-F5344CB8AC3E}">
        <p14:creationId xmlns:p14="http://schemas.microsoft.com/office/powerpoint/2010/main" val="3270971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168244" indent="-168244">
              <a:buFont typeface="Arial" pitchFamily="34" charset="0"/>
              <a:buNone/>
            </a:pPr>
            <a:r>
              <a:rPr lang="en-US" dirty="0" smtClean="0"/>
              <a:t>WHEN</a:t>
            </a:r>
            <a:r>
              <a:rPr lang="en-US" baseline="0" dirty="0" smtClean="0"/>
              <a:t>?   </a:t>
            </a:r>
            <a:r>
              <a:rPr lang="en-US" dirty="0" smtClean="0"/>
              <a:t>The second type of supportive, improvement plan is the Corrective Action Plan (CAP)     </a:t>
            </a:r>
          </a:p>
          <a:p>
            <a:pPr marL="168244" indent="-168244">
              <a:buFont typeface="Arial" pitchFamily="34" charset="0"/>
              <a:buChar char="•"/>
            </a:pPr>
            <a:endParaRPr lang="en-US" dirty="0" smtClean="0"/>
          </a:p>
          <a:p>
            <a:pPr marL="168244" indent="-168244">
              <a:buFont typeface="Arial" pitchFamily="34" charset="0"/>
              <a:buChar char="•"/>
            </a:pPr>
            <a:r>
              <a:rPr lang="en-US" dirty="0" smtClean="0"/>
              <a:t>The corrective action plan is typically initiated when a focused support plan shows there was inadequate progress and when an evaluation is completed that shows unsatisfactory performance based on one or more of the performance standards.  </a:t>
            </a:r>
          </a:p>
          <a:p>
            <a:pPr marL="168244" indent="-168244">
              <a:buFont typeface="Arial" pitchFamily="34" charset="0"/>
              <a:buChar char="•"/>
            </a:pPr>
            <a:endParaRPr lang="en-US" dirty="0" smtClean="0"/>
          </a:p>
          <a:p>
            <a:pPr marL="168244" indent="-168244">
              <a:buFont typeface="Arial" pitchFamily="34" charset="0"/>
              <a:buChar char="•"/>
            </a:pPr>
            <a:r>
              <a:rPr lang="en-US" dirty="0" smtClean="0"/>
              <a:t>However, certain instances of misconduct as specified in W.Va. Code §18A-2-8 may require immediate action and/or a corrective action plan.  </a:t>
            </a:r>
          </a:p>
          <a:p>
            <a:endParaRPr lang="en-US" dirty="0"/>
          </a:p>
        </p:txBody>
      </p:sp>
      <p:sp>
        <p:nvSpPr>
          <p:cNvPr id="4" name="Slide Number Placeholder 3"/>
          <p:cNvSpPr>
            <a:spLocks noGrp="1"/>
          </p:cNvSpPr>
          <p:nvPr>
            <p:ph type="sldNum" sz="quarter" idx="10"/>
          </p:nvPr>
        </p:nvSpPr>
        <p:spPr/>
        <p:txBody>
          <a:bodyPr/>
          <a:lstStyle/>
          <a:p>
            <a:fld id="{48A48D8B-8E72-41A8-949B-0350D7789404}" type="slidenum">
              <a:rPr lang="en-US" smtClean="0"/>
              <a:pPr/>
              <a:t>18</a:t>
            </a:fld>
            <a:endParaRPr lang="en-US" dirty="0"/>
          </a:p>
        </p:txBody>
      </p:sp>
    </p:spTree>
    <p:extLst>
      <p:ext uri="{BB962C8B-B14F-4D97-AF65-F5344CB8AC3E}">
        <p14:creationId xmlns:p14="http://schemas.microsoft.com/office/powerpoint/2010/main" val="4068672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701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1741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84398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4C006-4849-E34F-9B66-71AF1D6A1030}"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1C562-0EF2-0045-8093-4EDB6FA56DFA}" type="slidenum">
              <a:rPr lang="en-US" smtClean="0"/>
              <a:t>‹#›</a:t>
            </a:fld>
            <a:endParaRPr lang="en-US"/>
          </a:p>
        </p:txBody>
      </p:sp>
    </p:spTree>
    <p:extLst>
      <p:ext uri="{BB962C8B-B14F-4D97-AF65-F5344CB8AC3E}">
        <p14:creationId xmlns:p14="http://schemas.microsoft.com/office/powerpoint/2010/main" val="2567383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79207"/>
            <a:ext cx="2057400" cy="524695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79207"/>
            <a:ext cx="6019800" cy="52469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4C006-4849-E34F-9B66-71AF1D6A1030}"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1C562-0EF2-0045-8093-4EDB6FA56DFA}" type="slidenum">
              <a:rPr lang="en-US" smtClean="0"/>
              <a:t>‹#›</a:t>
            </a:fld>
            <a:endParaRPr lang="en-US"/>
          </a:p>
        </p:txBody>
      </p:sp>
    </p:spTree>
    <p:extLst>
      <p:ext uri="{BB962C8B-B14F-4D97-AF65-F5344CB8AC3E}">
        <p14:creationId xmlns:p14="http://schemas.microsoft.com/office/powerpoint/2010/main" val="250996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44C006-4849-E34F-9B66-71AF1D6A1030}"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1C562-0EF2-0045-8093-4EDB6FA56DFA}" type="slidenum">
              <a:rPr lang="en-US" smtClean="0"/>
              <a:t>‹#›</a:t>
            </a:fld>
            <a:endParaRPr lang="en-US"/>
          </a:p>
        </p:txBody>
      </p:sp>
    </p:spTree>
    <p:extLst>
      <p:ext uri="{BB962C8B-B14F-4D97-AF65-F5344CB8AC3E}">
        <p14:creationId xmlns:p14="http://schemas.microsoft.com/office/powerpoint/2010/main" val="1201522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44C006-4849-E34F-9B66-71AF1D6A1030}" type="datetimeFigureOut">
              <a:rPr lang="en-US" smtClean="0"/>
              <a:t>10/14/2015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1C562-0EF2-0045-8093-4EDB6FA56DFA}" type="slidenum">
              <a:rPr lang="en-US" smtClean="0"/>
              <a:t>‹#›</a:t>
            </a:fld>
            <a:endParaRPr lang="en-US"/>
          </a:p>
        </p:txBody>
      </p:sp>
    </p:spTree>
    <p:extLst>
      <p:ext uri="{BB962C8B-B14F-4D97-AF65-F5344CB8AC3E}">
        <p14:creationId xmlns:p14="http://schemas.microsoft.com/office/powerpoint/2010/main" val="1171484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48765"/>
            <a:ext cx="4038600" cy="371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48765"/>
            <a:ext cx="4038600" cy="371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44C006-4849-E34F-9B66-71AF1D6A1030}"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1C562-0EF2-0045-8093-4EDB6FA56DFA}" type="slidenum">
              <a:rPr lang="en-US" smtClean="0"/>
              <a:t>‹#›</a:t>
            </a:fld>
            <a:endParaRPr lang="en-US"/>
          </a:p>
        </p:txBody>
      </p:sp>
    </p:spTree>
    <p:extLst>
      <p:ext uri="{BB962C8B-B14F-4D97-AF65-F5344CB8AC3E}">
        <p14:creationId xmlns:p14="http://schemas.microsoft.com/office/powerpoint/2010/main" val="3464959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155491"/>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66217"/>
            <a:ext cx="4040188" cy="32656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155491"/>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66217"/>
            <a:ext cx="4041775" cy="326568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44C006-4849-E34F-9B66-71AF1D6A1030}" type="datetimeFigureOut">
              <a:rPr lang="en-US" smtClean="0"/>
              <a:t>10/14/2015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F1C562-0EF2-0045-8093-4EDB6FA56DFA}" type="slidenum">
              <a:rPr lang="en-US" smtClean="0"/>
              <a:t>‹#›</a:t>
            </a:fld>
            <a:endParaRPr lang="en-US"/>
          </a:p>
        </p:txBody>
      </p:sp>
    </p:spTree>
    <p:extLst>
      <p:ext uri="{BB962C8B-B14F-4D97-AF65-F5344CB8AC3E}">
        <p14:creationId xmlns:p14="http://schemas.microsoft.com/office/powerpoint/2010/main" val="3274421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44C006-4849-E34F-9B66-71AF1D6A1030}" type="datetimeFigureOut">
              <a:rPr lang="en-US" smtClean="0"/>
              <a:t>10/14/2015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F1C562-0EF2-0045-8093-4EDB6FA56DFA}" type="slidenum">
              <a:rPr lang="en-US" smtClean="0"/>
              <a:t>‹#›</a:t>
            </a:fld>
            <a:endParaRPr lang="en-US"/>
          </a:p>
        </p:txBody>
      </p:sp>
    </p:spTree>
    <p:extLst>
      <p:ext uri="{BB962C8B-B14F-4D97-AF65-F5344CB8AC3E}">
        <p14:creationId xmlns:p14="http://schemas.microsoft.com/office/powerpoint/2010/main" val="1645793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44C006-4849-E34F-9B66-71AF1D6A1030}" type="datetimeFigureOut">
              <a:rPr lang="en-US" smtClean="0"/>
              <a:t>10/14/2015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F1C562-0EF2-0045-8093-4EDB6FA56DFA}" type="slidenum">
              <a:rPr lang="en-US" smtClean="0"/>
              <a:t>‹#›</a:t>
            </a:fld>
            <a:endParaRPr lang="en-US"/>
          </a:p>
        </p:txBody>
      </p:sp>
    </p:spTree>
    <p:extLst>
      <p:ext uri="{BB962C8B-B14F-4D97-AF65-F5344CB8AC3E}">
        <p14:creationId xmlns:p14="http://schemas.microsoft.com/office/powerpoint/2010/main" val="1219586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6836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868362"/>
            <a:ext cx="5111750" cy="5257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637620"/>
            <a:ext cx="3008313" cy="348854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44C006-4849-E34F-9B66-71AF1D6A1030}"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1C562-0EF2-0045-8093-4EDB6FA56DFA}" type="slidenum">
              <a:rPr lang="en-US" smtClean="0"/>
              <a:t>‹#›</a:t>
            </a:fld>
            <a:endParaRPr lang="en-US"/>
          </a:p>
        </p:txBody>
      </p:sp>
    </p:spTree>
    <p:extLst>
      <p:ext uri="{BB962C8B-B14F-4D97-AF65-F5344CB8AC3E}">
        <p14:creationId xmlns:p14="http://schemas.microsoft.com/office/powerpoint/2010/main" val="2950322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7392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88609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640659"/>
            <a:ext cx="5486400" cy="5466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44C006-4849-E34F-9B66-71AF1D6A1030}" type="datetimeFigureOut">
              <a:rPr lang="en-US" smtClean="0"/>
              <a:t>10/14/2015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1C562-0EF2-0045-8093-4EDB6FA56DFA}" type="slidenum">
              <a:rPr lang="en-US" smtClean="0"/>
              <a:t>‹#›</a:t>
            </a:fld>
            <a:endParaRPr lang="en-US"/>
          </a:p>
        </p:txBody>
      </p:sp>
    </p:spTree>
    <p:extLst>
      <p:ext uri="{BB962C8B-B14F-4D97-AF65-F5344CB8AC3E}">
        <p14:creationId xmlns:p14="http://schemas.microsoft.com/office/powerpoint/2010/main" val="1399572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2879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56685"/>
            <a:ext cx="8229600" cy="39694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4C006-4849-E34F-9B66-71AF1D6A1030}" type="datetimeFigureOut">
              <a:rPr lang="en-US" smtClean="0"/>
              <a:t>10/14/2015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224447"/>
            <a:ext cx="2133600" cy="365125"/>
          </a:xfrm>
          <a:prstGeom prst="rect">
            <a:avLst/>
          </a:prstGeom>
        </p:spPr>
        <p:txBody>
          <a:bodyPr vert="horz" lIns="91440" tIns="45720" rIns="91440" bIns="45720" rtlCol="0" anchor="ctr"/>
          <a:lstStyle>
            <a:lvl1pPr algn="r">
              <a:defRPr sz="1200">
                <a:solidFill>
                  <a:schemeClr val="bg1"/>
                </a:solidFill>
              </a:defRPr>
            </a:lvl1pPr>
          </a:lstStyle>
          <a:p>
            <a:fld id="{E8F1C562-0EF2-0045-8093-4EDB6FA56DFA}" type="slidenum">
              <a:rPr lang="en-US" smtClean="0"/>
              <a:pPr/>
              <a:t>‹#›</a:t>
            </a:fld>
            <a:endParaRPr lang="en-US" dirty="0"/>
          </a:p>
        </p:txBody>
      </p:sp>
    </p:spTree>
    <p:extLst>
      <p:ext uri="{BB962C8B-B14F-4D97-AF65-F5344CB8AC3E}">
        <p14:creationId xmlns:p14="http://schemas.microsoft.com/office/powerpoint/2010/main" val="910805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llbuchan@k12.wv.us" TargetMode="External"/><Relationship Id="rId2" Type="http://schemas.openxmlformats.org/officeDocument/2006/relationships/hyperlink" Target="mailto:tdanowski@k12.wv.us"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7018"/>
            <a:ext cx="7772400" cy="1820828"/>
          </a:xfrm>
        </p:spPr>
        <p:txBody>
          <a:bodyPr>
            <a:normAutofit fontScale="90000"/>
          </a:bodyPr>
          <a:lstStyle/>
          <a:p>
            <a:r>
              <a:rPr lang="en-US" dirty="0" smtClean="0"/>
              <a:t>West Virginia Educator Effectiveness and Evaluation Systems</a:t>
            </a:r>
            <a:endParaRPr lang="en-US" dirty="0"/>
          </a:p>
        </p:txBody>
      </p:sp>
      <p:sp>
        <p:nvSpPr>
          <p:cNvPr id="3" name="Subtitle 2"/>
          <p:cNvSpPr>
            <a:spLocks noGrp="1"/>
          </p:cNvSpPr>
          <p:nvPr>
            <p:ph type="subTitle" idx="1"/>
          </p:nvPr>
        </p:nvSpPr>
        <p:spPr>
          <a:xfrm>
            <a:off x="1371600" y="3561292"/>
            <a:ext cx="6400800" cy="1752600"/>
          </a:xfrm>
        </p:spPr>
        <p:txBody>
          <a:bodyPr>
            <a:normAutofit fontScale="92500" lnSpcReduction="20000"/>
          </a:bodyPr>
          <a:lstStyle/>
          <a:p>
            <a:endParaRPr lang="en-US" dirty="0" smtClean="0"/>
          </a:p>
          <a:p>
            <a:r>
              <a:rPr lang="en-US" dirty="0" smtClean="0"/>
              <a:t>Regional Principal Institute</a:t>
            </a:r>
          </a:p>
          <a:p>
            <a:r>
              <a:rPr lang="en-US" dirty="0" smtClean="0"/>
              <a:t>October 7</a:t>
            </a:r>
            <a:r>
              <a:rPr lang="en-US" baseline="30000" dirty="0" smtClean="0"/>
              <a:t>th</a:t>
            </a:r>
            <a:r>
              <a:rPr lang="en-US" dirty="0" smtClean="0"/>
              <a:t> and 8</a:t>
            </a:r>
            <a:r>
              <a:rPr lang="en-US" baseline="30000" dirty="0" smtClean="0"/>
              <a:t>th</a:t>
            </a:r>
            <a:r>
              <a:rPr lang="en-US" dirty="0" smtClean="0"/>
              <a:t> </a:t>
            </a:r>
            <a:br>
              <a:rPr lang="en-US" dirty="0" smtClean="0"/>
            </a:br>
            <a:r>
              <a:rPr lang="en-US" dirty="0" smtClean="0"/>
              <a:t>RESA 6</a:t>
            </a:r>
            <a:endParaRPr lang="en-US" dirty="0"/>
          </a:p>
        </p:txBody>
      </p:sp>
    </p:spTree>
    <p:extLst>
      <p:ext uri="{BB962C8B-B14F-4D97-AF65-F5344CB8AC3E}">
        <p14:creationId xmlns:p14="http://schemas.microsoft.com/office/powerpoint/2010/main" val="217357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5867400" cy="1219200"/>
          </a:xfrm>
        </p:spPr>
        <p:txBody>
          <a:bodyPr/>
          <a:lstStyle/>
          <a:p>
            <a:r>
              <a:rPr lang="en-US" b="1" dirty="0" smtClean="0">
                <a:solidFill>
                  <a:srgbClr val="1B0179"/>
                </a:solidFill>
              </a:rPr>
              <a:t>   </a:t>
            </a:r>
            <a:r>
              <a:rPr lang="en-US" dirty="0" smtClean="0"/>
              <a:t>Educator Evidence</a:t>
            </a:r>
            <a:endParaRPr lang="en-US" dirty="0"/>
          </a:p>
        </p:txBody>
      </p:sp>
      <p:sp>
        <p:nvSpPr>
          <p:cNvPr id="3" name="Content Placeholder 2"/>
          <p:cNvSpPr>
            <a:spLocks noGrp="1"/>
          </p:cNvSpPr>
          <p:nvPr>
            <p:ph sz="half" idx="1"/>
          </p:nvPr>
        </p:nvSpPr>
        <p:spPr>
          <a:xfrm>
            <a:off x="457200" y="1905002"/>
            <a:ext cx="5791200" cy="4525963"/>
          </a:xfrm>
        </p:spPr>
        <p:txBody>
          <a:bodyPr>
            <a:normAutofit fontScale="92500"/>
          </a:bodyPr>
          <a:lstStyle/>
          <a:p>
            <a:r>
              <a:rPr lang="en-US" b="1" dirty="0" smtClean="0"/>
              <a:t>Are Educators required to upload Evidence?</a:t>
            </a:r>
          </a:p>
          <a:p>
            <a:pPr lvl="1"/>
            <a:r>
              <a:rPr lang="en-US" dirty="0" smtClean="0"/>
              <a:t>No. The Evidence Form is intended to document Evidence to be verified.</a:t>
            </a:r>
            <a:br>
              <a:rPr lang="en-US" dirty="0" smtClean="0"/>
            </a:br>
            <a:endParaRPr lang="en-US" dirty="0" smtClean="0"/>
          </a:p>
          <a:p>
            <a:r>
              <a:rPr lang="en-US" b="1" dirty="0" smtClean="0"/>
              <a:t>How much Evidence is needed?</a:t>
            </a:r>
          </a:p>
          <a:p>
            <a:pPr lvl="1"/>
            <a:r>
              <a:rPr lang="en-US" dirty="0" smtClean="0"/>
              <a:t>Can be as simple as a description with date/time.</a:t>
            </a:r>
          </a:p>
          <a:p>
            <a:pPr lvl="1"/>
            <a:r>
              <a:rPr lang="en-US" dirty="0" smtClean="0"/>
              <a:t>Portfolios/Binders full of Documentation are  NOT NEEDED!!</a:t>
            </a:r>
            <a:endParaRPr lang="en-US"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24600" y="2971800"/>
            <a:ext cx="2374468" cy="2209800"/>
          </a:xfrm>
        </p:spPr>
      </p:pic>
    </p:spTree>
    <p:extLst>
      <p:ext uri="{BB962C8B-B14F-4D97-AF65-F5344CB8AC3E}">
        <p14:creationId xmlns:p14="http://schemas.microsoft.com/office/powerpoint/2010/main" val="3865464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1015" y="792001"/>
            <a:ext cx="8475785" cy="1143000"/>
          </a:xfrm>
          <a:prstGeom prst="rect">
            <a:avLst/>
          </a:prstGeom>
        </p:spPr>
        <p:txBody>
          <a:bodyPr vert="horz" lIns="91440" tIns="45720" rIns="91440" bIns="45720" rtlCol="0" anchor="t">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4400" cap="all" dirty="0" smtClean="0">
                <a:latin typeface="+mj-lt"/>
                <a:ea typeface="+mj-ea"/>
                <a:cs typeface="+mj-cs"/>
              </a:rPr>
              <a:t>Summative evaluation</a:t>
            </a:r>
            <a:endParaRPr kumimoji="0" lang="en-US" sz="4400" i="0" u="none" strike="noStrike" kern="1200" cap="all" spc="0" normalizeH="0" baseline="0" noProof="0" dirty="0">
              <a:ln>
                <a:noFill/>
              </a:ln>
              <a:effectLst/>
              <a:uLnTx/>
              <a:uFillTx/>
              <a:latin typeface="+mj-lt"/>
              <a:ea typeface="+mj-ea"/>
              <a:cs typeface="+mj-cs"/>
            </a:endParaRPr>
          </a:p>
        </p:txBody>
      </p:sp>
      <p:grpSp>
        <p:nvGrpSpPr>
          <p:cNvPr id="1026" name="Group 2"/>
          <p:cNvGrpSpPr>
            <a:grpSpLocks/>
          </p:cNvGrpSpPr>
          <p:nvPr/>
        </p:nvGrpSpPr>
        <p:grpSpPr bwMode="auto">
          <a:xfrm rot="18741176">
            <a:off x="2534958" y="1915211"/>
            <a:ext cx="4495800" cy="4514850"/>
            <a:chOff x="1824" y="633"/>
            <a:chExt cx="2834" cy="2849"/>
          </a:xfrm>
        </p:grpSpPr>
        <p:sp>
          <p:nvSpPr>
            <p:cNvPr id="1027"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8"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9"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0"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9913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723" y="609600"/>
            <a:ext cx="8497277" cy="960438"/>
          </a:xfrm>
        </p:spPr>
        <p:txBody>
          <a:bodyPr/>
          <a:lstStyle/>
          <a:p>
            <a:r>
              <a:rPr lang="en-US" dirty="0" smtClean="0"/>
              <a:t>End of Year Procedure</a:t>
            </a:r>
            <a:endParaRPr lang="en-US" dirty="0"/>
          </a:p>
        </p:txBody>
      </p:sp>
      <p:sp>
        <p:nvSpPr>
          <p:cNvPr id="3" name="Content Placeholder 2"/>
          <p:cNvSpPr>
            <a:spLocks noGrp="1"/>
          </p:cNvSpPr>
          <p:nvPr>
            <p:ph idx="1"/>
          </p:nvPr>
        </p:nvSpPr>
        <p:spPr>
          <a:xfrm>
            <a:off x="117231" y="1828800"/>
            <a:ext cx="8645769" cy="4297369"/>
          </a:xfrm>
        </p:spPr>
        <p:txBody>
          <a:bodyPr/>
          <a:lstStyle/>
          <a:p>
            <a:pPr marL="0" indent="0">
              <a:buNone/>
            </a:pPr>
            <a:r>
              <a:rPr lang="en-US" dirty="0" smtClean="0"/>
              <a:t>What is the appropriate procedure for Summative </a:t>
            </a:r>
            <a:r>
              <a:rPr lang="en-US" dirty="0"/>
              <a:t>E</a:t>
            </a:r>
            <a:r>
              <a:rPr lang="en-US" dirty="0" smtClean="0"/>
              <a:t>valuations at the end of the year?</a:t>
            </a:r>
          </a:p>
          <a:p>
            <a:pPr marL="514350" indent="-514350">
              <a:buFont typeface="+mj-lt"/>
              <a:buAutoNum type="arabicPeriod"/>
            </a:pPr>
            <a:r>
              <a:rPr lang="en-US" dirty="0" smtClean="0"/>
              <a:t>Evaluator and educator conduct Summative Evaluation Conference. </a:t>
            </a:r>
          </a:p>
          <a:p>
            <a:pPr marL="514350" indent="-514350">
              <a:buFont typeface="+mj-lt"/>
              <a:buAutoNum type="arabicPeriod"/>
            </a:pPr>
            <a:r>
              <a:rPr lang="en-US" dirty="0" smtClean="0"/>
              <a:t>Evaluator finalizes the Summative Evaluation prior to close of the school year.</a:t>
            </a:r>
          </a:p>
          <a:p>
            <a:pPr marL="514350" indent="-514350">
              <a:buFont typeface="+mj-lt"/>
              <a:buAutoNum type="arabicPeriod"/>
            </a:pPr>
            <a:endParaRPr lang="en-US" dirty="0"/>
          </a:p>
        </p:txBody>
      </p:sp>
    </p:spTree>
    <p:extLst>
      <p:ext uri="{BB962C8B-B14F-4D97-AF65-F5344CB8AC3E}">
        <p14:creationId xmlns:p14="http://schemas.microsoft.com/office/powerpoint/2010/main" val="2792353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8686800" cy="960438"/>
          </a:xfrm>
        </p:spPr>
        <p:txBody>
          <a:bodyPr/>
          <a:lstStyle/>
          <a:p>
            <a:r>
              <a:rPr lang="en-US" dirty="0" smtClean="0"/>
              <a:t>End of Year Procedure</a:t>
            </a:r>
            <a:endParaRPr lang="en-US" dirty="0"/>
          </a:p>
        </p:txBody>
      </p:sp>
      <p:sp>
        <p:nvSpPr>
          <p:cNvPr id="3" name="Content Placeholder 2"/>
          <p:cNvSpPr>
            <a:spLocks noGrp="1"/>
          </p:cNvSpPr>
          <p:nvPr>
            <p:ph idx="1"/>
          </p:nvPr>
        </p:nvSpPr>
        <p:spPr>
          <a:xfrm>
            <a:off x="62523" y="1981200"/>
            <a:ext cx="8624277" cy="4144969"/>
          </a:xfrm>
        </p:spPr>
        <p:txBody>
          <a:bodyPr>
            <a:normAutofit lnSpcReduction="10000"/>
          </a:bodyPr>
          <a:lstStyle/>
          <a:p>
            <a:pPr marL="0" indent="0">
              <a:buNone/>
            </a:pPr>
            <a:r>
              <a:rPr lang="en-US" dirty="0" smtClean="0"/>
              <a:t>3. Educator accepts the Summative Evaluation prior to the end of the school year. Educator may also add addendum to evaluation at this time.</a:t>
            </a:r>
          </a:p>
          <a:p>
            <a:pPr marL="0" indent="0">
              <a:buNone/>
            </a:pPr>
            <a:r>
              <a:rPr lang="en-US" dirty="0" smtClean="0"/>
              <a:t>4. School-wide growth data is inserted into system during the fall of the next school year.</a:t>
            </a:r>
          </a:p>
          <a:p>
            <a:pPr marL="0" indent="0">
              <a:buNone/>
            </a:pPr>
            <a:r>
              <a:rPr lang="en-US" dirty="0" smtClean="0"/>
              <a:t>5. Educator finalizes their evaluation after growth data is available.</a:t>
            </a:r>
            <a:endParaRPr lang="en-US" dirty="0"/>
          </a:p>
        </p:txBody>
      </p:sp>
    </p:spTree>
    <p:extLst>
      <p:ext uri="{BB962C8B-B14F-4D97-AF65-F5344CB8AC3E}">
        <p14:creationId xmlns:p14="http://schemas.microsoft.com/office/powerpoint/2010/main" val="1037919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Plans for Continuous Support</a:t>
            </a:r>
            <a:endParaRPr lang="en-US" b="1"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260" y="3217415"/>
            <a:ext cx="3201480" cy="1955042"/>
          </a:xfrm>
          <a:prstGeom prst="rect">
            <a:avLst/>
          </a:prstGeom>
        </p:spPr>
      </p:pic>
    </p:spTree>
    <p:extLst>
      <p:ext uri="{BB962C8B-B14F-4D97-AF65-F5344CB8AC3E}">
        <p14:creationId xmlns:p14="http://schemas.microsoft.com/office/powerpoint/2010/main" val="42776126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538" y="914400"/>
            <a:ext cx="8476452" cy="1143000"/>
          </a:xfrm>
        </p:spPr>
        <p:txBody>
          <a:bodyPr>
            <a:normAutofit fontScale="90000"/>
          </a:bodyPr>
          <a:lstStyle/>
          <a:p>
            <a:r>
              <a:rPr lang="en-US" dirty="0" smtClean="0"/>
              <a:t>When is a Focused Support Plan Needed?</a:t>
            </a:r>
            <a:endParaRPr lang="en-US" dirty="0"/>
          </a:p>
        </p:txBody>
      </p:sp>
      <p:sp>
        <p:nvSpPr>
          <p:cNvPr id="3" name="Content Placeholder 2"/>
          <p:cNvSpPr>
            <a:spLocks noGrp="1"/>
          </p:cNvSpPr>
          <p:nvPr>
            <p:ph idx="1"/>
          </p:nvPr>
        </p:nvSpPr>
        <p:spPr>
          <a:xfrm>
            <a:off x="381000" y="2209800"/>
            <a:ext cx="8534400" cy="3886200"/>
          </a:xfrm>
        </p:spPr>
        <p:txBody>
          <a:bodyPr>
            <a:normAutofit fontScale="92500" lnSpcReduction="20000"/>
          </a:bodyPr>
          <a:lstStyle/>
          <a:p>
            <a:pPr lvl="0"/>
            <a:r>
              <a:rPr lang="en-US" sz="4000" dirty="0" smtClean="0"/>
              <a:t>Area of </a:t>
            </a:r>
            <a:r>
              <a:rPr lang="en-US" sz="4000" dirty="0"/>
              <a:t>c</a:t>
            </a:r>
            <a:r>
              <a:rPr lang="en-US" sz="4000" dirty="0" smtClean="0"/>
              <a:t>oncern identified</a:t>
            </a:r>
          </a:p>
          <a:p>
            <a:pPr lvl="0"/>
            <a:r>
              <a:rPr lang="en-US" sz="4000" dirty="0" smtClean="0"/>
              <a:t>At least one (1) observation is complete</a:t>
            </a:r>
          </a:p>
          <a:p>
            <a:pPr lvl="0"/>
            <a:r>
              <a:rPr lang="en-US" sz="4000" dirty="0" smtClean="0"/>
              <a:t>Support for struggling educator is needed</a:t>
            </a:r>
          </a:p>
          <a:p>
            <a:r>
              <a:rPr lang="en-US" sz="4000" dirty="0"/>
              <a:t>Proactive, preventative </a:t>
            </a:r>
            <a:r>
              <a:rPr lang="en-US" sz="4000" dirty="0" smtClean="0"/>
              <a:t>measures can be implemented</a:t>
            </a:r>
            <a:endParaRPr lang="en-US" sz="4000" dirty="0"/>
          </a:p>
        </p:txBody>
      </p:sp>
    </p:spTree>
    <p:extLst>
      <p:ext uri="{BB962C8B-B14F-4D97-AF65-F5344CB8AC3E}">
        <p14:creationId xmlns:p14="http://schemas.microsoft.com/office/powerpoint/2010/main" val="432250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615" y="762000"/>
            <a:ext cx="7993185" cy="1143000"/>
          </a:xfrm>
        </p:spPr>
        <p:txBody>
          <a:bodyPr>
            <a:normAutofit fontScale="90000"/>
          </a:bodyPr>
          <a:lstStyle/>
          <a:p>
            <a:r>
              <a:rPr lang="en-US" sz="4800" dirty="0" smtClean="0"/>
              <a:t>Focused Support Plan Components</a:t>
            </a:r>
            <a:endParaRPr lang="en-US" sz="4800" dirty="0"/>
          </a:p>
        </p:txBody>
      </p:sp>
      <p:sp>
        <p:nvSpPr>
          <p:cNvPr id="3" name="Content Placeholder 2"/>
          <p:cNvSpPr>
            <a:spLocks noGrp="1"/>
          </p:cNvSpPr>
          <p:nvPr>
            <p:ph idx="1"/>
          </p:nvPr>
        </p:nvSpPr>
        <p:spPr>
          <a:xfrm>
            <a:off x="762000" y="1981200"/>
            <a:ext cx="8077200" cy="4191000"/>
          </a:xfrm>
        </p:spPr>
        <p:txBody>
          <a:bodyPr>
            <a:noAutofit/>
          </a:bodyPr>
          <a:lstStyle/>
          <a:p>
            <a:pPr marL="182880" lvl="0">
              <a:spcBef>
                <a:spcPts val="1200"/>
              </a:spcBef>
            </a:pPr>
            <a:r>
              <a:rPr lang="en-US" sz="3600" dirty="0" smtClean="0"/>
              <a:t>Area of concern/standard(s) identified </a:t>
            </a:r>
          </a:p>
          <a:p>
            <a:pPr lvl="0"/>
            <a:r>
              <a:rPr lang="en-US" sz="3600" dirty="0" smtClean="0"/>
              <a:t>Expectation for change </a:t>
            </a:r>
          </a:p>
          <a:p>
            <a:pPr lvl="0"/>
            <a:r>
              <a:rPr lang="en-US" sz="3600" dirty="0" smtClean="0"/>
              <a:t>Purposeful conversation between evaluator and educator </a:t>
            </a:r>
          </a:p>
          <a:p>
            <a:pPr marL="182880" lvl="0"/>
            <a:r>
              <a:rPr lang="en-US" sz="3600" dirty="0" smtClean="0"/>
              <a:t>9 week timeline for implementation</a:t>
            </a:r>
            <a:endParaRPr lang="en-US" sz="4400" dirty="0" smtClean="0"/>
          </a:p>
          <a:p>
            <a:pPr lvl="0">
              <a:spcBef>
                <a:spcPts val="1400"/>
              </a:spcBef>
            </a:pPr>
            <a:r>
              <a:rPr lang="en-US" sz="3600" dirty="0" smtClean="0"/>
              <a:t>Specific resources for support</a:t>
            </a:r>
            <a:endParaRPr lang="en-US" sz="4400" dirty="0" smtClean="0"/>
          </a:p>
        </p:txBody>
      </p:sp>
    </p:spTree>
    <p:extLst>
      <p:ext uri="{BB962C8B-B14F-4D97-AF65-F5344CB8AC3E}">
        <p14:creationId xmlns:p14="http://schemas.microsoft.com/office/powerpoint/2010/main" val="3081150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815" y="685800"/>
            <a:ext cx="7713785" cy="1143000"/>
          </a:xfrm>
        </p:spPr>
        <p:txBody>
          <a:bodyPr>
            <a:normAutofit/>
          </a:bodyPr>
          <a:lstStyle/>
          <a:p>
            <a:r>
              <a:rPr lang="en-US" dirty="0" smtClean="0"/>
              <a:t>Focused Support Plan</a:t>
            </a:r>
            <a:endParaRPr lang="en-US" dirty="0"/>
          </a:p>
        </p:txBody>
      </p:sp>
      <p:sp>
        <p:nvSpPr>
          <p:cNvPr id="3" name="Content Placeholder 2"/>
          <p:cNvSpPr>
            <a:spLocks noGrp="1"/>
          </p:cNvSpPr>
          <p:nvPr>
            <p:ph idx="1"/>
          </p:nvPr>
        </p:nvSpPr>
        <p:spPr>
          <a:xfrm>
            <a:off x="382954" y="1676402"/>
            <a:ext cx="8303846" cy="4525963"/>
          </a:xfrm>
        </p:spPr>
        <p:txBody>
          <a:bodyPr>
            <a:normAutofit fontScale="25000" lnSpcReduction="20000"/>
          </a:bodyPr>
          <a:lstStyle/>
          <a:p>
            <a:pPr algn="ctr">
              <a:lnSpc>
                <a:spcPct val="120000"/>
              </a:lnSpc>
              <a:buNone/>
            </a:pPr>
            <a:r>
              <a:rPr lang="en-US" sz="11200" dirty="0" smtClean="0"/>
              <a:t>Conclusion of Nine Week Plan</a:t>
            </a:r>
          </a:p>
          <a:p>
            <a:pPr>
              <a:lnSpc>
                <a:spcPct val="120000"/>
              </a:lnSpc>
              <a:buNone/>
            </a:pPr>
            <a:endParaRPr lang="en-US" sz="11200" i="1" dirty="0" smtClean="0"/>
          </a:p>
          <a:p>
            <a:pPr>
              <a:lnSpc>
                <a:spcPct val="120000"/>
              </a:lnSpc>
              <a:buNone/>
            </a:pPr>
            <a:r>
              <a:rPr lang="en-US" sz="11200" i="1" dirty="0" smtClean="0"/>
              <a:t>Does evidence demonstrate—</a:t>
            </a:r>
          </a:p>
          <a:p>
            <a:pPr>
              <a:lnSpc>
                <a:spcPct val="170000"/>
              </a:lnSpc>
            </a:pPr>
            <a:r>
              <a:rPr lang="en-US" sz="11200" b="1" dirty="0" smtClean="0"/>
              <a:t>Standard met?    </a:t>
            </a:r>
            <a:r>
              <a:rPr lang="en-US" sz="11200" dirty="0" smtClean="0"/>
              <a:t>Remove from the FSP</a:t>
            </a:r>
          </a:p>
          <a:p>
            <a:pPr>
              <a:lnSpc>
                <a:spcPct val="120000"/>
              </a:lnSpc>
            </a:pPr>
            <a:r>
              <a:rPr lang="en-US" sz="11200" b="1" dirty="0" smtClean="0"/>
              <a:t>Adequate progress?  </a:t>
            </a:r>
            <a:r>
              <a:rPr lang="en-US" sz="11200" dirty="0" smtClean="0"/>
              <a:t>Implement another Focused Support Plan</a:t>
            </a:r>
          </a:p>
          <a:p>
            <a:pPr>
              <a:lnSpc>
                <a:spcPct val="120000"/>
              </a:lnSpc>
            </a:pPr>
            <a:r>
              <a:rPr lang="en-US" sz="11200" b="1" dirty="0" smtClean="0"/>
              <a:t>Inadequate progress?   </a:t>
            </a:r>
            <a:r>
              <a:rPr lang="en-US" sz="11200" dirty="0" smtClean="0"/>
              <a:t>Move to a Corrective Action Plan</a:t>
            </a:r>
          </a:p>
          <a:p>
            <a:pPr>
              <a:buNone/>
            </a:pPr>
            <a:endParaRPr lang="en-US" dirty="0"/>
          </a:p>
          <a:p>
            <a:pPr>
              <a:buNone/>
            </a:pPr>
            <a:r>
              <a:rPr lang="en-US" dirty="0" smtClean="0"/>
              <a:t>	</a:t>
            </a:r>
          </a:p>
        </p:txBody>
      </p:sp>
    </p:spTree>
    <p:extLst>
      <p:ext uri="{BB962C8B-B14F-4D97-AF65-F5344CB8AC3E}">
        <p14:creationId xmlns:p14="http://schemas.microsoft.com/office/powerpoint/2010/main" val="2581514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1066800"/>
          </a:xfrm>
        </p:spPr>
        <p:txBody>
          <a:bodyPr>
            <a:normAutofit fontScale="90000"/>
          </a:bodyPr>
          <a:lstStyle/>
          <a:p>
            <a:r>
              <a:rPr lang="en-US" dirty="0" smtClean="0"/>
              <a:t>When is a Corrective Action Plan Needed?</a:t>
            </a:r>
            <a:endParaRPr lang="en-US" dirty="0"/>
          </a:p>
        </p:txBody>
      </p:sp>
      <p:sp>
        <p:nvSpPr>
          <p:cNvPr id="3" name="Content Placeholder 2"/>
          <p:cNvSpPr>
            <a:spLocks noGrp="1"/>
          </p:cNvSpPr>
          <p:nvPr>
            <p:ph idx="1"/>
          </p:nvPr>
        </p:nvSpPr>
        <p:spPr>
          <a:xfrm>
            <a:off x="132862" y="2209800"/>
            <a:ext cx="8630138" cy="3962400"/>
          </a:xfrm>
        </p:spPr>
        <p:txBody>
          <a:bodyPr>
            <a:normAutofit fontScale="92500" lnSpcReduction="10000"/>
          </a:bodyPr>
          <a:lstStyle/>
          <a:p>
            <a:r>
              <a:rPr lang="en-US" dirty="0" smtClean="0"/>
              <a:t>At least one (1) observation is complete</a:t>
            </a:r>
          </a:p>
          <a:p>
            <a:r>
              <a:rPr lang="en-US" dirty="0" smtClean="0"/>
              <a:t>Inadequate progress on Focused </a:t>
            </a:r>
            <a:r>
              <a:rPr lang="en-US" dirty="0"/>
              <a:t>S</a:t>
            </a:r>
            <a:r>
              <a:rPr lang="en-US" dirty="0" smtClean="0"/>
              <a:t>upport </a:t>
            </a:r>
            <a:r>
              <a:rPr lang="en-US" dirty="0"/>
              <a:t>P</a:t>
            </a:r>
            <a:r>
              <a:rPr lang="en-US" dirty="0" smtClean="0"/>
              <a:t>lan (if applicable)</a:t>
            </a:r>
          </a:p>
          <a:p>
            <a:r>
              <a:rPr lang="en-US" dirty="0" smtClean="0"/>
              <a:t>Unsatisfactory </a:t>
            </a:r>
            <a:r>
              <a:rPr lang="en-US" dirty="0"/>
              <a:t>performance </a:t>
            </a:r>
            <a:r>
              <a:rPr lang="en-US" dirty="0" smtClean="0"/>
              <a:t>determined on Summative Evaluation </a:t>
            </a:r>
          </a:p>
          <a:p>
            <a:r>
              <a:rPr lang="en-US" dirty="0" smtClean="0"/>
              <a:t>Misconduct that requires immediate action (</a:t>
            </a:r>
            <a:r>
              <a:rPr lang="en-US" i="1" dirty="0" smtClean="0"/>
              <a:t>W. Va. Code </a:t>
            </a:r>
            <a:r>
              <a:rPr lang="en-US" dirty="0" smtClean="0"/>
              <a:t>§18A-2-8) and/or a CAP</a:t>
            </a:r>
          </a:p>
          <a:p>
            <a:pPr>
              <a:buNone/>
            </a:pP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3723752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762000"/>
            <a:ext cx="8610600" cy="1143000"/>
          </a:xfrm>
        </p:spPr>
        <p:txBody>
          <a:bodyPr>
            <a:normAutofit fontScale="90000"/>
          </a:bodyPr>
          <a:lstStyle/>
          <a:p>
            <a:r>
              <a:rPr lang="en-US" dirty="0" smtClean="0"/>
              <a:t>Corrective Action Plan</a:t>
            </a:r>
            <a:br>
              <a:rPr lang="en-US" dirty="0" smtClean="0"/>
            </a:br>
            <a:r>
              <a:rPr lang="en-US" dirty="0" smtClean="0"/>
              <a:t>Components</a:t>
            </a:r>
            <a:endParaRPr lang="en-US" dirty="0"/>
          </a:p>
        </p:txBody>
      </p:sp>
      <p:sp>
        <p:nvSpPr>
          <p:cNvPr id="3" name="Content Placeholder 2"/>
          <p:cNvSpPr>
            <a:spLocks noGrp="1"/>
          </p:cNvSpPr>
          <p:nvPr>
            <p:ph idx="1"/>
          </p:nvPr>
        </p:nvSpPr>
        <p:spPr>
          <a:xfrm>
            <a:off x="0" y="2133600"/>
            <a:ext cx="8458200" cy="5029200"/>
          </a:xfrm>
        </p:spPr>
        <p:txBody>
          <a:bodyPr>
            <a:noAutofit/>
          </a:bodyPr>
          <a:lstStyle/>
          <a:p>
            <a:pPr lvl="1">
              <a:spcBef>
                <a:spcPts val="1200"/>
              </a:spcBef>
              <a:buFont typeface="Arial" pitchFamily="34" charset="0"/>
              <a:buChar char="•"/>
            </a:pPr>
            <a:r>
              <a:rPr lang="en-US" dirty="0" smtClean="0"/>
              <a:t>Unsatisfactory performance with </a:t>
            </a:r>
            <a:r>
              <a:rPr lang="en-US" dirty="0"/>
              <a:t>reference to the standard(s) to be </a:t>
            </a:r>
            <a:r>
              <a:rPr lang="en-US" dirty="0" smtClean="0"/>
              <a:t>addressed</a:t>
            </a:r>
            <a:endParaRPr lang="en-US" dirty="0"/>
          </a:p>
          <a:p>
            <a:pPr lvl="1">
              <a:lnSpc>
                <a:spcPct val="150000"/>
              </a:lnSpc>
              <a:spcBef>
                <a:spcPts val="1200"/>
              </a:spcBef>
              <a:buFont typeface="Arial" pitchFamily="34" charset="0"/>
              <a:buChar char="•"/>
            </a:pPr>
            <a:r>
              <a:rPr lang="en-US" dirty="0"/>
              <a:t>Expectations for </a:t>
            </a:r>
            <a:r>
              <a:rPr lang="en-US" dirty="0" smtClean="0"/>
              <a:t>change</a:t>
            </a:r>
            <a:endParaRPr lang="en-US" dirty="0"/>
          </a:p>
          <a:p>
            <a:pPr lvl="1">
              <a:lnSpc>
                <a:spcPct val="150000"/>
              </a:lnSpc>
              <a:spcBef>
                <a:spcPts val="1200"/>
              </a:spcBef>
              <a:buFont typeface="Arial" pitchFamily="34" charset="0"/>
              <a:buChar char="•"/>
            </a:pPr>
            <a:r>
              <a:rPr lang="en-US" dirty="0" smtClean="0"/>
              <a:t>18 Week timeline </a:t>
            </a:r>
            <a:r>
              <a:rPr lang="en-US" dirty="0"/>
              <a:t>for </a:t>
            </a:r>
            <a:r>
              <a:rPr lang="en-US" dirty="0" smtClean="0"/>
              <a:t>implementation </a:t>
            </a:r>
            <a:endParaRPr lang="en-US" dirty="0"/>
          </a:p>
          <a:p>
            <a:pPr lvl="1">
              <a:spcBef>
                <a:spcPts val="1200"/>
              </a:spcBef>
              <a:buFont typeface="Arial" pitchFamily="34" charset="0"/>
              <a:buChar char="•"/>
            </a:pPr>
            <a:r>
              <a:rPr lang="en-US" dirty="0" smtClean="0"/>
              <a:t>Specific resources </a:t>
            </a:r>
            <a:r>
              <a:rPr lang="en-US" dirty="0"/>
              <a:t>for </a:t>
            </a:r>
            <a:r>
              <a:rPr lang="en-US" dirty="0" smtClean="0"/>
              <a:t>support</a:t>
            </a:r>
            <a:endParaRPr lang="en-US" dirty="0"/>
          </a:p>
          <a:p>
            <a:pPr>
              <a:buNone/>
            </a:pPr>
            <a:endParaRPr lang="en-US" sz="2400" dirty="0"/>
          </a:p>
        </p:txBody>
      </p:sp>
    </p:spTree>
    <p:extLst>
      <p:ext uri="{BB962C8B-B14F-4D97-AF65-F5344CB8AC3E}">
        <p14:creationId xmlns:p14="http://schemas.microsoft.com/office/powerpoint/2010/main" val="2041453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Overview</a:t>
            </a:r>
            <a:endParaRPr lang="en-US" dirty="0"/>
          </a:p>
        </p:txBody>
      </p:sp>
      <p:sp>
        <p:nvSpPr>
          <p:cNvPr id="3" name="Content Placeholder 2"/>
          <p:cNvSpPr>
            <a:spLocks noGrp="1"/>
          </p:cNvSpPr>
          <p:nvPr>
            <p:ph idx="1"/>
          </p:nvPr>
        </p:nvSpPr>
        <p:spPr/>
        <p:txBody>
          <a:bodyPr/>
          <a:lstStyle/>
          <a:p>
            <a:r>
              <a:rPr lang="en-US" dirty="0" smtClean="0"/>
              <a:t>Included Information . . . </a:t>
            </a:r>
          </a:p>
          <a:p>
            <a:pPr lvl="1"/>
            <a:r>
              <a:rPr lang="en-US" dirty="0" smtClean="0"/>
              <a:t>Policy 5310 Status</a:t>
            </a:r>
          </a:p>
          <a:p>
            <a:pPr lvl="1"/>
            <a:r>
              <a:rPr lang="en-US" dirty="0" smtClean="0"/>
              <a:t>Highlights of Educator Evaluation System</a:t>
            </a:r>
          </a:p>
          <a:p>
            <a:pPr lvl="1"/>
            <a:r>
              <a:rPr lang="en-US" dirty="0" smtClean="0"/>
              <a:t>Focused Support Plan (FSP) / Corrective Action Plan (CAP) Guidance</a:t>
            </a:r>
          </a:p>
          <a:p>
            <a:pPr lvl="1"/>
            <a:r>
              <a:rPr lang="en-US" dirty="0" smtClean="0"/>
              <a:t>Educator Effectiveness: Looking Ahead</a:t>
            </a:r>
          </a:p>
          <a:p>
            <a:r>
              <a:rPr lang="en-US" dirty="0" smtClean="0"/>
              <a:t> Your questions will shape the session </a:t>
            </a:r>
            <a:endParaRPr lang="en-US" dirty="0"/>
          </a:p>
        </p:txBody>
      </p:sp>
    </p:spTree>
    <p:extLst>
      <p:ext uri="{BB962C8B-B14F-4D97-AF65-F5344CB8AC3E}">
        <p14:creationId xmlns:p14="http://schemas.microsoft.com/office/powerpoint/2010/main" val="1416958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92" y="685800"/>
            <a:ext cx="8081108" cy="1143000"/>
          </a:xfrm>
        </p:spPr>
        <p:txBody>
          <a:bodyPr>
            <a:normAutofit/>
          </a:bodyPr>
          <a:lstStyle/>
          <a:p>
            <a:r>
              <a:rPr lang="en-US" dirty="0" smtClean="0"/>
              <a:t>Corrective Action Plan</a:t>
            </a:r>
            <a:endParaRPr lang="en-US" dirty="0"/>
          </a:p>
        </p:txBody>
      </p:sp>
      <p:sp>
        <p:nvSpPr>
          <p:cNvPr id="3" name="Content Placeholder 2"/>
          <p:cNvSpPr>
            <a:spLocks noGrp="1"/>
          </p:cNvSpPr>
          <p:nvPr>
            <p:ph idx="1"/>
          </p:nvPr>
        </p:nvSpPr>
        <p:spPr>
          <a:xfrm>
            <a:off x="0" y="1676402"/>
            <a:ext cx="9089292" cy="4525963"/>
          </a:xfrm>
        </p:spPr>
        <p:txBody>
          <a:bodyPr>
            <a:normAutofit fontScale="25000" lnSpcReduction="20000"/>
          </a:bodyPr>
          <a:lstStyle/>
          <a:p>
            <a:pPr algn="ctr">
              <a:lnSpc>
                <a:spcPct val="120000"/>
              </a:lnSpc>
              <a:buNone/>
            </a:pPr>
            <a:r>
              <a:rPr lang="en-US" sz="11200" dirty="0" smtClean="0"/>
              <a:t>Conclusion of 18 Week CAP </a:t>
            </a:r>
          </a:p>
          <a:p>
            <a:pPr>
              <a:lnSpc>
                <a:spcPct val="120000"/>
              </a:lnSpc>
              <a:buNone/>
            </a:pPr>
            <a:endParaRPr lang="en-US" sz="11200" i="1" dirty="0" smtClean="0"/>
          </a:p>
          <a:p>
            <a:pPr>
              <a:lnSpc>
                <a:spcPct val="120000"/>
              </a:lnSpc>
              <a:buNone/>
            </a:pPr>
            <a:r>
              <a:rPr lang="en-US" sz="11200" i="1" dirty="0" smtClean="0"/>
              <a:t>Does evidence demonstrate—</a:t>
            </a:r>
          </a:p>
          <a:p>
            <a:pPr>
              <a:lnSpc>
                <a:spcPct val="170000"/>
              </a:lnSpc>
            </a:pPr>
            <a:r>
              <a:rPr lang="en-US" sz="11200" b="1" dirty="0" smtClean="0"/>
              <a:t>Standard met?    </a:t>
            </a:r>
            <a:r>
              <a:rPr lang="en-US" sz="11200" dirty="0" smtClean="0"/>
              <a:t>CAP successful</a:t>
            </a:r>
          </a:p>
          <a:p>
            <a:pPr>
              <a:lnSpc>
                <a:spcPct val="170000"/>
              </a:lnSpc>
            </a:pPr>
            <a:r>
              <a:rPr lang="en-US" sz="11200" b="1" dirty="0"/>
              <a:t>S</a:t>
            </a:r>
            <a:r>
              <a:rPr lang="en-US" sz="11200" b="1" dirty="0" smtClean="0"/>
              <a:t>tandard not met?  </a:t>
            </a:r>
            <a:r>
              <a:rPr lang="en-US" sz="11200" dirty="0" smtClean="0"/>
              <a:t>CAP may not be repeated.</a:t>
            </a:r>
          </a:p>
          <a:p>
            <a:pPr lvl="1">
              <a:lnSpc>
                <a:spcPct val="170000"/>
              </a:lnSpc>
            </a:pPr>
            <a:r>
              <a:rPr lang="en-US" sz="10800" dirty="0" smtClean="0"/>
              <a:t>Personnel action required.</a:t>
            </a:r>
          </a:p>
          <a:p>
            <a:pPr>
              <a:buNone/>
            </a:pPr>
            <a:endParaRPr lang="en-US" dirty="0"/>
          </a:p>
          <a:p>
            <a:pPr>
              <a:buNone/>
            </a:pPr>
            <a:r>
              <a:rPr lang="en-US" dirty="0" smtClean="0"/>
              <a:t>	</a:t>
            </a:r>
          </a:p>
        </p:txBody>
      </p:sp>
    </p:spTree>
    <p:extLst>
      <p:ext uri="{BB962C8B-B14F-4D97-AF65-F5344CB8AC3E}">
        <p14:creationId xmlns:p14="http://schemas.microsoft.com/office/powerpoint/2010/main" val="26264633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09247" y="2813539"/>
            <a:ext cx="7772400" cy="1313874"/>
          </a:xfrm>
        </p:spPr>
        <p:txBody>
          <a:bodyPr>
            <a:normAutofit fontScale="90000"/>
          </a:bodyPr>
          <a:lstStyle/>
          <a:p>
            <a:r>
              <a:rPr lang="en-US" dirty="0" smtClean="0"/>
              <a:t>Educator Effectiveness:</a:t>
            </a:r>
            <a:br>
              <a:rPr lang="en-US" dirty="0" smtClean="0"/>
            </a:br>
            <a:r>
              <a:rPr lang="en-US" dirty="0" smtClean="0"/>
              <a:t>Looking Ahead</a:t>
            </a:r>
            <a:endParaRPr lang="en-US" dirty="0"/>
          </a:p>
        </p:txBody>
      </p:sp>
    </p:spTree>
    <p:extLst>
      <p:ext uri="{BB962C8B-B14F-4D97-AF65-F5344CB8AC3E}">
        <p14:creationId xmlns:p14="http://schemas.microsoft.com/office/powerpoint/2010/main" val="37738526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11" y="1136468"/>
            <a:ext cx="8289260" cy="823199"/>
          </a:xfrm>
        </p:spPr>
        <p:txBody>
          <a:bodyPr>
            <a:normAutofit/>
          </a:bodyPr>
          <a:lstStyle/>
          <a:p>
            <a:pPr algn="l"/>
            <a:r>
              <a:rPr lang="en-US" dirty="0" smtClean="0">
                <a:latin typeface="Arial" panose="020B0604020202020204" pitchFamily="34" charset="0"/>
                <a:cs typeface="Arial" panose="020B0604020202020204" pitchFamily="34" charset="0"/>
              </a:rPr>
              <a:t>Where we are going…</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81784" y="2177894"/>
            <a:ext cx="8125487" cy="3881711"/>
          </a:xfrm>
        </p:spPr>
        <p:txBody>
          <a:bodyPr>
            <a:normAutofit fontScale="70000" lnSpcReduction="20000"/>
          </a:bodyPr>
          <a:lstStyle/>
          <a:p>
            <a:pPr lvl="1"/>
            <a:r>
              <a:rPr lang="en-US" sz="2700" dirty="0" smtClean="0">
                <a:latin typeface="Arial" panose="020B0604020202020204" pitchFamily="34" charset="0"/>
                <a:cs typeface="Arial" panose="020B0604020202020204" pitchFamily="34" charset="0"/>
              </a:rPr>
              <a:t>Enhancing </a:t>
            </a:r>
            <a:r>
              <a:rPr lang="en-US" sz="2700" dirty="0">
                <a:latin typeface="Arial" panose="020B0604020202020204" pitchFamily="34" charset="0"/>
                <a:cs typeface="Arial" panose="020B0604020202020204" pitchFamily="34" charset="0"/>
              </a:rPr>
              <a:t>a</a:t>
            </a:r>
            <a:r>
              <a:rPr lang="en-US" sz="2700" dirty="0" smtClean="0">
                <a:latin typeface="Arial" panose="020B0604020202020204" pitchFamily="34" charset="0"/>
                <a:cs typeface="Arial" panose="020B0604020202020204" pitchFamily="34" charset="0"/>
              </a:rPr>
              <a:t>lignment </a:t>
            </a:r>
            <a:r>
              <a:rPr lang="en-US" sz="2700" dirty="0">
                <a:latin typeface="Arial" panose="020B0604020202020204" pitchFamily="34" charset="0"/>
                <a:cs typeface="Arial" panose="020B0604020202020204" pitchFamily="34" charset="0"/>
              </a:rPr>
              <a:t>between </a:t>
            </a:r>
            <a:r>
              <a:rPr lang="en-US" sz="2700" dirty="0" smtClean="0">
                <a:latin typeface="Arial" panose="020B0604020202020204" pitchFamily="34" charset="0"/>
                <a:cs typeface="Arial" panose="020B0604020202020204" pitchFamily="34" charset="0"/>
              </a:rPr>
              <a:t>professional learning, eLearning and </a:t>
            </a:r>
            <a:r>
              <a:rPr lang="en-US" sz="2700" dirty="0">
                <a:latin typeface="Arial" panose="020B0604020202020204" pitchFamily="34" charset="0"/>
                <a:cs typeface="Arial" panose="020B0604020202020204" pitchFamily="34" charset="0"/>
              </a:rPr>
              <a:t>the WV Educator Evaluation </a:t>
            </a:r>
            <a:r>
              <a:rPr lang="en-US" sz="2700" dirty="0" smtClean="0">
                <a:latin typeface="Arial" panose="020B0604020202020204" pitchFamily="34" charset="0"/>
                <a:cs typeface="Arial" panose="020B0604020202020204" pitchFamily="34" charset="0"/>
              </a:rPr>
              <a:t>System</a:t>
            </a:r>
          </a:p>
          <a:p>
            <a:pPr marL="457200" lvl="1" indent="0">
              <a:buNone/>
            </a:pPr>
            <a:endParaRPr lang="en-US" sz="2700" dirty="0">
              <a:latin typeface="Arial" panose="020B0604020202020204" pitchFamily="34" charset="0"/>
              <a:cs typeface="Arial" panose="020B0604020202020204" pitchFamily="34" charset="0"/>
            </a:endParaRPr>
          </a:p>
          <a:p>
            <a:pPr lvl="1"/>
            <a:r>
              <a:rPr lang="en-US" sz="2700" dirty="0" smtClean="0">
                <a:latin typeface="Arial" panose="020B0604020202020204" pitchFamily="34" charset="0"/>
                <a:cs typeface="Arial" panose="020B0604020202020204" pitchFamily="34" charset="0"/>
              </a:rPr>
              <a:t>Developing teacher leaders by creating </a:t>
            </a:r>
            <a:r>
              <a:rPr lang="en-US" sz="2700" dirty="0">
                <a:latin typeface="Arial" panose="020B0604020202020204" pitchFamily="34" charset="0"/>
                <a:cs typeface="Arial" panose="020B0604020202020204" pitchFamily="34" charset="0"/>
              </a:rPr>
              <a:t>c</a:t>
            </a:r>
            <a:r>
              <a:rPr lang="en-US" sz="2700" dirty="0" smtClean="0">
                <a:latin typeface="Arial" panose="020B0604020202020204" pitchFamily="34" charset="0"/>
                <a:cs typeface="Arial" panose="020B0604020202020204" pitchFamily="34" charset="0"/>
              </a:rPr>
              <a:t>areer ladders/lattices</a:t>
            </a:r>
          </a:p>
          <a:p>
            <a:pPr marL="457200" lvl="1" indent="0">
              <a:buNone/>
            </a:pPr>
            <a:endParaRPr lang="en-US" sz="2700" dirty="0">
              <a:latin typeface="Arial" panose="020B0604020202020204" pitchFamily="34" charset="0"/>
              <a:cs typeface="Arial" panose="020B0604020202020204" pitchFamily="34" charset="0"/>
            </a:endParaRPr>
          </a:p>
          <a:p>
            <a:pPr lvl="1"/>
            <a:r>
              <a:rPr lang="en-US" sz="2700" dirty="0" smtClean="0">
                <a:latin typeface="Arial" panose="020B0604020202020204" pitchFamily="34" charset="0"/>
                <a:cs typeface="Arial" panose="020B0604020202020204" pitchFamily="34" charset="0"/>
              </a:rPr>
              <a:t>Re-designing </a:t>
            </a:r>
            <a:r>
              <a:rPr lang="en-US" sz="2700" dirty="0">
                <a:latin typeface="Arial" panose="020B0604020202020204" pitchFamily="34" charset="0"/>
                <a:cs typeface="Arial" panose="020B0604020202020204" pitchFamily="34" charset="0"/>
              </a:rPr>
              <a:t>Certification &amp; Licensure </a:t>
            </a:r>
            <a:r>
              <a:rPr lang="en-US" sz="2700" dirty="0" smtClean="0">
                <a:latin typeface="Arial" panose="020B0604020202020204" pitchFamily="34" charset="0"/>
                <a:cs typeface="Arial" panose="020B0604020202020204" pitchFamily="34" charset="0"/>
              </a:rPr>
              <a:t>Structure</a:t>
            </a:r>
          </a:p>
          <a:p>
            <a:pPr marL="457200" lvl="1" indent="0">
              <a:buNone/>
            </a:pPr>
            <a:endParaRPr lang="en-US" sz="2700" dirty="0" smtClean="0">
              <a:latin typeface="Arial" panose="020B0604020202020204" pitchFamily="34" charset="0"/>
              <a:cs typeface="Arial" panose="020B0604020202020204" pitchFamily="34" charset="0"/>
            </a:endParaRPr>
          </a:p>
          <a:p>
            <a:pPr lvl="1"/>
            <a:r>
              <a:rPr lang="en-US" sz="2700" dirty="0" smtClean="0">
                <a:latin typeface="Arial" panose="020B0604020202020204" pitchFamily="34" charset="0"/>
                <a:cs typeface="Arial" panose="020B0604020202020204" pitchFamily="34" charset="0"/>
              </a:rPr>
              <a:t>Completing </a:t>
            </a:r>
            <a:r>
              <a:rPr lang="en-US" sz="2700" dirty="0">
                <a:latin typeface="Arial" panose="020B0604020202020204" pitchFamily="34" charset="0"/>
                <a:cs typeface="Arial" panose="020B0604020202020204" pitchFamily="34" charset="0"/>
              </a:rPr>
              <a:t>&amp; </a:t>
            </a:r>
            <a:r>
              <a:rPr lang="en-US" sz="2700" dirty="0" smtClean="0">
                <a:latin typeface="Arial" panose="020B0604020202020204" pitchFamily="34" charset="0"/>
                <a:cs typeface="Arial" panose="020B0604020202020204" pitchFamily="34" charset="0"/>
              </a:rPr>
              <a:t>Publishing </a:t>
            </a:r>
            <a:r>
              <a:rPr lang="en-US" sz="2700" dirty="0">
                <a:latin typeface="Arial" panose="020B0604020202020204" pitchFamily="34" charset="0"/>
                <a:cs typeface="Arial" panose="020B0604020202020204" pitchFamily="34" charset="0"/>
              </a:rPr>
              <a:t>the Professional Growth </a:t>
            </a:r>
            <a:r>
              <a:rPr lang="en-US" sz="2700" dirty="0" smtClean="0">
                <a:latin typeface="Arial" panose="020B0604020202020204" pitchFamily="34" charset="0"/>
                <a:cs typeface="Arial" panose="020B0604020202020204" pitchFamily="34" charset="0"/>
              </a:rPr>
              <a:t>Guides</a:t>
            </a:r>
          </a:p>
          <a:p>
            <a:pPr marL="457200" lvl="1" indent="0">
              <a:buNone/>
            </a:pPr>
            <a:endParaRPr lang="en-US" sz="2700" dirty="0" smtClean="0">
              <a:latin typeface="Arial" panose="020B0604020202020204" pitchFamily="34" charset="0"/>
              <a:cs typeface="Arial" panose="020B0604020202020204" pitchFamily="34" charset="0"/>
            </a:endParaRPr>
          </a:p>
          <a:p>
            <a:pPr lvl="1"/>
            <a:r>
              <a:rPr lang="en-US" sz="2700" dirty="0" smtClean="0">
                <a:latin typeface="Arial" panose="020B0604020202020204" pitchFamily="34" charset="0"/>
                <a:cs typeface="Arial" panose="020B0604020202020204" pitchFamily="34" charset="0"/>
              </a:rPr>
              <a:t>Developing one-stop-shop for teachers</a:t>
            </a:r>
          </a:p>
          <a:p>
            <a:pPr marL="457200" lvl="1" indent="0">
              <a:buNone/>
            </a:pPr>
            <a:endParaRPr lang="en-US" sz="2700" dirty="0" smtClean="0">
              <a:latin typeface="Arial" panose="020B0604020202020204" pitchFamily="34" charset="0"/>
              <a:cs typeface="Arial" panose="020B0604020202020204" pitchFamily="34" charset="0"/>
            </a:endParaRPr>
          </a:p>
          <a:p>
            <a:pPr lvl="1"/>
            <a:r>
              <a:rPr lang="en-US" sz="2700" dirty="0" smtClean="0">
                <a:latin typeface="Arial" panose="020B0604020202020204" pitchFamily="34" charset="0"/>
                <a:cs typeface="Arial" panose="020B0604020202020204" pitchFamily="34" charset="0"/>
              </a:rPr>
              <a:t>Increasing opportunities for connecting alike needs (through PLC and Skype platforms)</a:t>
            </a:r>
            <a:endParaRPr lang="en-US" sz="2700" dirty="0">
              <a:latin typeface="Arial" panose="020B0604020202020204" pitchFamily="34" charset="0"/>
              <a:cs typeface="Arial" panose="020B0604020202020204" pitchFamily="34" charset="0"/>
            </a:endParaRPr>
          </a:p>
          <a:p>
            <a:pPr lvl="1"/>
            <a:endParaRPr lang="en-US" sz="2700" dirty="0"/>
          </a:p>
        </p:txBody>
      </p:sp>
      <p:sp>
        <p:nvSpPr>
          <p:cNvPr id="4" name="TextBox 3"/>
          <p:cNvSpPr txBox="1"/>
          <p:nvPr/>
        </p:nvSpPr>
        <p:spPr>
          <a:xfrm>
            <a:off x="4050706" y="6460621"/>
            <a:ext cx="538385" cy="369332"/>
          </a:xfrm>
          <a:prstGeom prst="rect">
            <a:avLst/>
          </a:prstGeom>
          <a:noFill/>
        </p:spPr>
        <p:txBody>
          <a:bodyPr wrap="square" rtlCol="0">
            <a:spAutoFit/>
          </a:bodyPr>
          <a:lstStyle/>
          <a:p>
            <a:r>
              <a:rPr lang="en-US" dirty="0" smtClean="0">
                <a:solidFill>
                  <a:schemeClr val="accent1"/>
                </a:solidFill>
              </a:rPr>
              <a:t>17</a:t>
            </a:r>
            <a:endParaRPr lang="en-US" dirty="0">
              <a:solidFill>
                <a:schemeClr val="accent1"/>
              </a:solidFill>
            </a:endParaRPr>
          </a:p>
        </p:txBody>
      </p:sp>
    </p:spTree>
    <p:extLst>
      <p:ext uri="{BB962C8B-B14F-4D97-AF65-F5344CB8AC3E}">
        <p14:creationId xmlns:p14="http://schemas.microsoft.com/office/powerpoint/2010/main" val="270638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694" y="825281"/>
            <a:ext cx="8229600" cy="1143000"/>
          </a:xfrm>
        </p:spPr>
        <p:txBody>
          <a:bodyPr>
            <a:normAutofit/>
          </a:bodyPr>
          <a:lstStyle/>
          <a:p>
            <a:r>
              <a:rPr lang="en-US" dirty="0" smtClean="0"/>
              <a:t>WV Professional Growth Guides</a:t>
            </a:r>
            <a:endParaRPr lang="en-US" dirty="0"/>
          </a:p>
        </p:txBody>
      </p:sp>
      <p:graphicFrame>
        <p:nvGraphicFramePr>
          <p:cNvPr id="4" name="Table 3"/>
          <p:cNvGraphicFramePr>
            <a:graphicFrameLocks noGrp="1"/>
          </p:cNvGraphicFramePr>
          <p:nvPr>
            <p:extLst/>
          </p:nvPr>
        </p:nvGraphicFramePr>
        <p:xfrm>
          <a:off x="138022" y="1811546"/>
          <a:ext cx="8885208" cy="4796288"/>
        </p:xfrm>
        <a:graphic>
          <a:graphicData uri="http://schemas.openxmlformats.org/drawingml/2006/table">
            <a:tbl>
              <a:tblPr firstRow="1" bandRow="1">
                <a:tableStyleId>{5C22544A-7EE6-4342-B048-85BDC9FD1C3A}</a:tableStyleId>
              </a:tblPr>
              <a:tblGrid>
                <a:gridCol w="4442604"/>
                <a:gridCol w="4442604"/>
              </a:tblGrid>
              <a:tr h="414222">
                <a:tc>
                  <a:txBody>
                    <a:bodyPr/>
                    <a:lstStyle/>
                    <a:p>
                      <a:pPr algn="ctr"/>
                      <a:r>
                        <a:rPr lang="en-US" dirty="0" smtClean="0"/>
                        <a:t>Teachers </a:t>
                      </a:r>
                      <a:endParaRPr lang="en-US" dirty="0"/>
                    </a:p>
                  </a:txBody>
                  <a:tcPr/>
                </a:tc>
                <a:tc>
                  <a:txBody>
                    <a:bodyPr/>
                    <a:lstStyle/>
                    <a:p>
                      <a:pPr algn="ctr"/>
                      <a:r>
                        <a:rPr lang="en-US" dirty="0" smtClean="0"/>
                        <a:t>Principals</a:t>
                      </a:r>
                      <a:endParaRPr lang="en-US" dirty="0"/>
                    </a:p>
                  </a:txBody>
                  <a:tcPr/>
                </a:tc>
              </a:tr>
              <a:tr h="1578588">
                <a:tc>
                  <a:txBody>
                    <a:bodyPr/>
                    <a:lstStyle/>
                    <a:p>
                      <a:pPr lvl="0"/>
                      <a:r>
                        <a:rPr lang="en-US" sz="2400" dirty="0" smtClean="0">
                          <a:solidFill>
                            <a:schemeClr val="tx2"/>
                          </a:solidFill>
                        </a:rPr>
                        <a:t>Collect specific examples of </a:t>
                      </a:r>
                      <a:r>
                        <a:rPr lang="en-US" sz="2400" b="1" dirty="0" smtClean="0">
                          <a:solidFill>
                            <a:schemeClr val="tx2"/>
                          </a:solidFill>
                        </a:rPr>
                        <a:t>Best Practices </a:t>
                      </a:r>
                      <a:r>
                        <a:rPr lang="en-US" sz="2400" dirty="0" smtClean="0">
                          <a:solidFill>
                            <a:schemeClr val="tx2"/>
                          </a:solidFill>
                        </a:rPr>
                        <a:t>within </a:t>
                      </a:r>
                      <a:r>
                        <a:rPr lang="en-US" sz="2400" u="sng" dirty="0" smtClean="0">
                          <a:solidFill>
                            <a:schemeClr val="tx2"/>
                          </a:solidFill>
                        </a:rPr>
                        <a:t>each</a:t>
                      </a:r>
                      <a:r>
                        <a:rPr lang="en-US" sz="2400" dirty="0" smtClean="0">
                          <a:solidFill>
                            <a:schemeClr val="tx2"/>
                          </a:solidFill>
                        </a:rPr>
                        <a:t> of the Professional Teaching Standards</a:t>
                      </a:r>
                      <a:endParaRPr lang="en-US" sz="24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tx2"/>
                          </a:solidFill>
                        </a:rPr>
                        <a:t>Collect specific examples of what to look for during observations of teachers</a:t>
                      </a:r>
                    </a:p>
                    <a:p>
                      <a:endParaRPr lang="en-US" sz="2400" dirty="0"/>
                    </a:p>
                  </a:txBody>
                  <a:tcPr/>
                </a:tc>
              </a:tr>
              <a:tr h="1210425">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tx2"/>
                          </a:solidFill>
                        </a:rPr>
                        <a:t>Discover solutions to difficulties commonly experienced</a:t>
                      </a:r>
                    </a:p>
                    <a:p>
                      <a:endParaRPr lang="en-US" sz="2400" dirty="0"/>
                    </a:p>
                  </a:txBody>
                  <a:tcPr/>
                </a:tc>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tx2"/>
                          </a:solidFill>
                        </a:rPr>
                        <a:t>Have a comprehensive list of support/PD materials which may be offered to an educator</a:t>
                      </a:r>
                      <a:endParaRPr lang="en-US" sz="2400" dirty="0"/>
                    </a:p>
                  </a:txBody>
                  <a:tcPr/>
                </a:tc>
              </a:tr>
              <a:tr h="1593053">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chemeClr val="tx2"/>
                          </a:solidFill>
                        </a:rPr>
                        <a:t>Have a comprehensive list of PD materials/ resources which are aligned for improvement within the standard </a:t>
                      </a:r>
                      <a:endParaRPr lang="en-US" sz="2400" dirty="0"/>
                    </a:p>
                  </a:txBody>
                  <a:tcPr/>
                </a:tc>
                <a:tc>
                  <a:txBody>
                    <a:bodyPr/>
                    <a:lstStyle/>
                    <a:p>
                      <a:endParaRPr lang="en-US" sz="2400" dirty="0"/>
                    </a:p>
                  </a:txBody>
                  <a:tcPr>
                    <a:noFill/>
                  </a:tcPr>
                </a:tc>
              </a:tr>
            </a:tbl>
          </a:graphicData>
        </a:graphic>
      </p:graphicFrame>
      <p:sp>
        <p:nvSpPr>
          <p:cNvPr id="5" name="TextBox 4"/>
          <p:cNvSpPr txBox="1"/>
          <p:nvPr/>
        </p:nvSpPr>
        <p:spPr>
          <a:xfrm>
            <a:off x="4379397" y="6426438"/>
            <a:ext cx="491706" cy="369332"/>
          </a:xfrm>
          <a:prstGeom prst="rect">
            <a:avLst/>
          </a:prstGeom>
          <a:noFill/>
        </p:spPr>
        <p:txBody>
          <a:bodyPr wrap="square" rtlCol="0">
            <a:spAutoFit/>
          </a:bodyPr>
          <a:lstStyle/>
          <a:p>
            <a:r>
              <a:rPr lang="en-US" dirty="0" smtClean="0">
                <a:solidFill>
                  <a:schemeClr val="accent1"/>
                </a:solidFill>
              </a:rPr>
              <a:t>13</a:t>
            </a:r>
            <a:endParaRPr lang="en-US" dirty="0">
              <a:solidFill>
                <a:schemeClr val="accent1"/>
              </a:solidFill>
            </a:endParaRPr>
          </a:p>
        </p:txBody>
      </p:sp>
    </p:spTree>
    <p:extLst>
      <p:ext uri="{BB962C8B-B14F-4D97-AF65-F5344CB8AC3E}">
        <p14:creationId xmlns:p14="http://schemas.microsoft.com/office/powerpoint/2010/main" val="1813616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694" y="825281"/>
            <a:ext cx="8229600" cy="1143000"/>
          </a:xfrm>
        </p:spPr>
        <p:txBody>
          <a:bodyPr>
            <a:normAutofit/>
          </a:bodyPr>
          <a:lstStyle/>
          <a:p>
            <a:r>
              <a:rPr lang="en-US" dirty="0" smtClean="0"/>
              <a:t>WV Professional Growth Guides</a:t>
            </a:r>
            <a:endParaRPr lang="en-US" dirty="0"/>
          </a:p>
        </p:txBody>
      </p:sp>
      <p:sp>
        <p:nvSpPr>
          <p:cNvPr id="5" name="TextBox 4"/>
          <p:cNvSpPr txBox="1"/>
          <p:nvPr/>
        </p:nvSpPr>
        <p:spPr>
          <a:xfrm>
            <a:off x="4379397" y="6426438"/>
            <a:ext cx="491706" cy="369332"/>
          </a:xfrm>
          <a:prstGeom prst="rect">
            <a:avLst/>
          </a:prstGeom>
          <a:noFill/>
        </p:spPr>
        <p:txBody>
          <a:bodyPr wrap="square" rtlCol="0">
            <a:spAutoFit/>
          </a:bodyPr>
          <a:lstStyle/>
          <a:p>
            <a:r>
              <a:rPr lang="en-US" dirty="0" smtClean="0">
                <a:solidFill>
                  <a:schemeClr val="accent1"/>
                </a:solidFill>
              </a:rPr>
              <a:t>13</a:t>
            </a:r>
            <a:endParaRPr lang="en-US" dirty="0">
              <a:solidFill>
                <a:schemeClr val="accent1"/>
              </a:solidFill>
            </a:endParaRPr>
          </a:p>
        </p:txBody>
      </p:sp>
      <p:sp>
        <p:nvSpPr>
          <p:cNvPr id="3" name="TextBox 2"/>
          <p:cNvSpPr txBox="1"/>
          <p:nvPr/>
        </p:nvSpPr>
        <p:spPr>
          <a:xfrm rot="20174800">
            <a:off x="10676" y="3925328"/>
            <a:ext cx="9328697" cy="523220"/>
          </a:xfrm>
          <a:prstGeom prst="rect">
            <a:avLst/>
          </a:prstGeom>
          <a:noFill/>
        </p:spPr>
        <p:txBody>
          <a:bodyPr wrap="square" rtlCol="0">
            <a:spAutoFit/>
          </a:bodyPr>
          <a:lstStyle/>
          <a:p>
            <a:r>
              <a:rPr lang="en-US" sz="2800" dirty="0">
                <a:solidFill>
                  <a:srgbClr val="FF0000"/>
                </a:solidFill>
              </a:rPr>
              <a:t>http://wvde.state.wv.us/evalwv/guidance-documents.html</a:t>
            </a:r>
          </a:p>
        </p:txBody>
      </p:sp>
    </p:spTree>
    <p:extLst>
      <p:ext uri="{BB962C8B-B14F-4D97-AF65-F5344CB8AC3E}">
        <p14:creationId xmlns:p14="http://schemas.microsoft.com/office/powerpoint/2010/main" val="4095905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617" y="971789"/>
            <a:ext cx="8574484" cy="830885"/>
          </a:xfrm>
        </p:spPr>
        <p:txBody>
          <a:bodyPr/>
          <a:lstStyle/>
          <a:p>
            <a:r>
              <a:rPr lang="en-US" dirty="0" smtClean="0">
                <a:latin typeface="Arial" panose="020B0604020202020204" pitchFamily="34" charset="0"/>
                <a:cs typeface="Arial" panose="020B0604020202020204" pitchFamily="34" charset="0"/>
              </a:rPr>
              <a:t>Embedded PD </a:t>
            </a:r>
            <a:r>
              <a:rPr lang="en-US" dirty="0" smtClean="0">
                <a:solidFill>
                  <a:srgbClr val="FF0000"/>
                </a:solidFill>
                <a:latin typeface="Arial" panose="020B0604020202020204" pitchFamily="34" charset="0"/>
                <a:cs typeface="Arial" panose="020B0604020202020204" pitchFamily="34" charset="0"/>
              </a:rPr>
              <a:t>Mock-up</a:t>
            </a:r>
            <a:endParaRPr lang="en-US" dirty="0">
              <a:solidFill>
                <a:srgbClr val="FF0000"/>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5617" y="2011680"/>
            <a:ext cx="3737610" cy="4064031"/>
          </a:xfrm>
        </p:spPr>
      </p:pic>
      <p:sp>
        <p:nvSpPr>
          <p:cNvPr id="5" name="TextBox 4"/>
          <p:cNvSpPr txBox="1"/>
          <p:nvPr/>
        </p:nvSpPr>
        <p:spPr>
          <a:xfrm>
            <a:off x="6884719" y="2011680"/>
            <a:ext cx="1945382" cy="2308324"/>
          </a:xfrm>
          <a:prstGeom prst="rect">
            <a:avLst/>
          </a:prstGeom>
          <a:noFill/>
        </p:spPr>
        <p:txBody>
          <a:bodyPr wrap="square" rtlCol="0">
            <a:spAutoFit/>
          </a:bodyPr>
          <a:lstStyle/>
          <a:p>
            <a:r>
              <a:rPr lang="en-US" sz="2400" dirty="0"/>
              <a:t>The EI Links take the educator to their personalized PD Plan.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6039" y="2011680"/>
            <a:ext cx="2181337" cy="2285241"/>
          </a:xfrm>
          <a:prstGeom prst="rect">
            <a:avLst/>
          </a:prstGeom>
        </p:spPr>
      </p:pic>
      <p:sp>
        <p:nvSpPr>
          <p:cNvPr id="6" name="Right Arrow 5"/>
          <p:cNvSpPr/>
          <p:nvPr/>
        </p:nvSpPr>
        <p:spPr>
          <a:xfrm>
            <a:off x="3714008" y="2691988"/>
            <a:ext cx="391886" cy="445325"/>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Left-Up Arrow 6"/>
          <p:cNvSpPr/>
          <p:nvPr/>
        </p:nvSpPr>
        <p:spPr>
          <a:xfrm rot="19258562">
            <a:off x="5894815" y="2735696"/>
            <a:ext cx="817536" cy="837210"/>
          </a:xfrm>
          <a:prstGeom prst="lef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TextBox 7"/>
          <p:cNvSpPr txBox="1"/>
          <p:nvPr/>
        </p:nvSpPr>
        <p:spPr>
          <a:xfrm>
            <a:off x="4050707" y="6460621"/>
            <a:ext cx="470018" cy="369332"/>
          </a:xfrm>
          <a:prstGeom prst="rect">
            <a:avLst/>
          </a:prstGeom>
          <a:noFill/>
        </p:spPr>
        <p:txBody>
          <a:bodyPr wrap="square" rtlCol="0">
            <a:spAutoFit/>
          </a:bodyPr>
          <a:lstStyle/>
          <a:p>
            <a:r>
              <a:rPr lang="en-US" dirty="0" smtClean="0">
                <a:solidFill>
                  <a:schemeClr val="accent1"/>
                </a:solidFill>
              </a:rPr>
              <a:t>10</a:t>
            </a:r>
            <a:endParaRPr lang="en-US" dirty="0">
              <a:solidFill>
                <a:schemeClr val="accent1"/>
              </a:solidFill>
            </a:endParaRPr>
          </a:p>
        </p:txBody>
      </p:sp>
    </p:spTree>
    <p:extLst>
      <p:ext uri="{BB962C8B-B14F-4D97-AF65-F5344CB8AC3E}">
        <p14:creationId xmlns:p14="http://schemas.microsoft.com/office/powerpoint/2010/main" val="14630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264" t="4361" r="3801"/>
          <a:stretch/>
        </p:blipFill>
        <p:spPr>
          <a:xfrm>
            <a:off x="1" y="928798"/>
            <a:ext cx="9144000" cy="5739103"/>
          </a:xfrm>
        </p:spPr>
      </p:pic>
    </p:spTree>
    <p:extLst>
      <p:ext uri="{BB962C8B-B14F-4D97-AF65-F5344CB8AC3E}">
        <p14:creationId xmlns:p14="http://schemas.microsoft.com/office/powerpoint/2010/main" val="24523885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5" name="Subtitle 4"/>
          <p:cNvSpPr>
            <a:spLocks noGrp="1"/>
          </p:cNvSpPr>
          <p:nvPr>
            <p:ph type="subTitle" idx="1"/>
          </p:nvPr>
        </p:nvSpPr>
        <p:spPr>
          <a:xfrm>
            <a:off x="601785" y="3217415"/>
            <a:ext cx="7856415" cy="1752600"/>
          </a:xfrm>
        </p:spPr>
        <p:txBody>
          <a:bodyPr>
            <a:normAutofit fontScale="85000" lnSpcReduction="20000"/>
          </a:bodyPr>
          <a:lstStyle/>
          <a:p>
            <a:r>
              <a:rPr lang="en-US" dirty="0" smtClean="0"/>
              <a:t>Trent Danowski</a:t>
            </a:r>
            <a:br>
              <a:rPr lang="en-US" dirty="0" smtClean="0"/>
            </a:br>
            <a:r>
              <a:rPr lang="en-US" dirty="0" smtClean="0">
                <a:hlinkClick r:id="rId2"/>
              </a:rPr>
              <a:t>tdanowski@k12.wv.us</a:t>
            </a:r>
            <a:r>
              <a:rPr lang="en-US" dirty="0" smtClean="0"/>
              <a:t/>
            </a:r>
            <a:br>
              <a:rPr lang="en-US" dirty="0" smtClean="0"/>
            </a:br>
            <a:r>
              <a:rPr lang="en-US" dirty="0" smtClean="0"/>
              <a:t/>
            </a:r>
            <a:br>
              <a:rPr lang="en-US" dirty="0" smtClean="0"/>
            </a:br>
            <a:r>
              <a:rPr lang="en-US" dirty="0" smtClean="0"/>
              <a:t>Lori Buchanan</a:t>
            </a:r>
            <a:br>
              <a:rPr lang="en-US" dirty="0" smtClean="0"/>
            </a:br>
            <a:r>
              <a:rPr lang="en-US" dirty="0" smtClean="0">
                <a:hlinkClick r:id="rId3"/>
              </a:rPr>
              <a:t>llbuchan@k12.wv.us</a:t>
            </a:r>
            <a:r>
              <a:rPr lang="en-US" dirty="0" smtClean="0"/>
              <a:t> </a:t>
            </a:r>
            <a:endParaRPr lang="en-US" dirty="0"/>
          </a:p>
        </p:txBody>
      </p:sp>
    </p:spTree>
    <p:extLst>
      <p:ext uri="{BB962C8B-B14F-4D97-AF65-F5344CB8AC3E}">
        <p14:creationId xmlns:p14="http://schemas.microsoft.com/office/powerpoint/2010/main" val="40321404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5310: Status</a:t>
            </a:r>
            <a:endParaRPr lang="en-US" dirty="0"/>
          </a:p>
        </p:txBody>
      </p:sp>
      <p:sp>
        <p:nvSpPr>
          <p:cNvPr id="3" name="Content Placeholder 2"/>
          <p:cNvSpPr>
            <a:spLocks noGrp="1"/>
          </p:cNvSpPr>
          <p:nvPr>
            <p:ph idx="1"/>
          </p:nvPr>
        </p:nvSpPr>
        <p:spPr/>
        <p:txBody>
          <a:bodyPr/>
          <a:lstStyle/>
          <a:p>
            <a:r>
              <a:rPr lang="en-US" dirty="0" smtClean="0"/>
              <a:t>September 10, 2015 – WVBE unanimously votes to table further action on Policy 5310 until October 14</a:t>
            </a:r>
            <a:r>
              <a:rPr lang="en-US" baseline="30000" dirty="0" smtClean="0"/>
              <a:t>th</a:t>
            </a:r>
            <a:r>
              <a:rPr lang="en-US" dirty="0" smtClean="0"/>
              <a:t> State Board meeting.</a:t>
            </a:r>
          </a:p>
          <a:p>
            <a:r>
              <a:rPr lang="en-US" dirty="0" smtClean="0"/>
              <a:t>Taskforce/Stakeholders will make a recommendation to WVBE based upon 2014-2015 evaluation data.   </a:t>
            </a:r>
            <a:endParaRPr lang="en-US" dirty="0"/>
          </a:p>
        </p:txBody>
      </p:sp>
    </p:spTree>
    <p:extLst>
      <p:ext uri="{BB962C8B-B14F-4D97-AF65-F5344CB8AC3E}">
        <p14:creationId xmlns:p14="http://schemas.microsoft.com/office/powerpoint/2010/main" val="2591171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System Components</a:t>
            </a:r>
            <a:endParaRPr lang="en-US" dirty="0"/>
          </a:p>
        </p:txBody>
      </p:sp>
      <p:sp>
        <p:nvSpPr>
          <p:cNvPr id="3" name="Content Placeholder 2"/>
          <p:cNvSpPr>
            <a:spLocks noGrp="1"/>
          </p:cNvSpPr>
          <p:nvPr>
            <p:ph idx="1"/>
          </p:nvPr>
        </p:nvSpPr>
        <p:spPr/>
        <p:txBody>
          <a:bodyPr/>
          <a:lstStyle/>
          <a:p>
            <a:endParaRPr lang="en-US" dirty="0" smtClean="0"/>
          </a:p>
          <a:p>
            <a:r>
              <a:rPr lang="en-US" dirty="0" smtClean="0"/>
              <a:t>Educator Self-reflection</a:t>
            </a:r>
          </a:p>
          <a:p>
            <a:r>
              <a:rPr lang="en-US" dirty="0" smtClean="0"/>
              <a:t>Educator Goals</a:t>
            </a:r>
          </a:p>
          <a:p>
            <a:r>
              <a:rPr lang="en-US" dirty="0" smtClean="0"/>
              <a:t>Educator Evidence</a:t>
            </a:r>
          </a:p>
          <a:p>
            <a:r>
              <a:rPr lang="en-US" dirty="0" smtClean="0"/>
              <a:t>Educator Summative Evaluation </a:t>
            </a:r>
            <a:endParaRPr lang="en-US" dirty="0"/>
          </a:p>
        </p:txBody>
      </p:sp>
    </p:spTree>
    <p:extLst>
      <p:ext uri="{BB962C8B-B14F-4D97-AF65-F5344CB8AC3E}">
        <p14:creationId xmlns:p14="http://schemas.microsoft.com/office/powerpoint/2010/main" val="17948743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Do Educators Self- Reflect?</a:t>
            </a:r>
          </a:p>
        </p:txBody>
      </p:sp>
      <p:sp>
        <p:nvSpPr>
          <p:cNvPr id="3" name="Content Placeholder 2"/>
          <p:cNvSpPr>
            <a:spLocks noGrp="1"/>
          </p:cNvSpPr>
          <p:nvPr>
            <p:ph idx="1"/>
          </p:nvPr>
        </p:nvSpPr>
        <p:spPr/>
        <p:txBody>
          <a:bodyPr/>
          <a:lstStyle/>
          <a:p>
            <a:r>
              <a:rPr lang="en-US" sz="3000" dirty="0"/>
              <a:t>Take Ownership of Professional Growth</a:t>
            </a:r>
          </a:p>
          <a:p>
            <a:r>
              <a:rPr lang="en-US" sz="3000" dirty="0"/>
              <a:t> Establish an Understanding between </a:t>
            </a:r>
            <a:r>
              <a:rPr lang="en-US" sz="3000" dirty="0" smtClean="0"/>
              <a:t>        Evaluator </a:t>
            </a:r>
            <a:r>
              <a:rPr lang="en-US" sz="3000" dirty="0"/>
              <a:t>and Educator</a:t>
            </a:r>
          </a:p>
          <a:p>
            <a:pPr lvl="1"/>
            <a:r>
              <a:rPr lang="en-US" sz="3000" dirty="0"/>
              <a:t>What are the expectations set for the educator?</a:t>
            </a:r>
          </a:p>
          <a:p>
            <a:pPr lvl="1"/>
            <a:r>
              <a:rPr lang="en-US" sz="3000" dirty="0"/>
              <a:t>Has the educator met those expectations at the end of the year?</a:t>
            </a:r>
            <a:endParaRPr lang="en-US" dirty="0"/>
          </a:p>
        </p:txBody>
      </p:sp>
    </p:spTree>
    <p:extLst>
      <p:ext uri="{BB962C8B-B14F-4D97-AF65-F5344CB8AC3E}">
        <p14:creationId xmlns:p14="http://schemas.microsoft.com/office/powerpoint/2010/main" val="805427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Self-Reflection: Myth vs. Fact</a:t>
            </a:r>
          </a:p>
        </p:txBody>
      </p:sp>
      <p:sp>
        <p:nvSpPr>
          <p:cNvPr id="3" name="Content Placeholder 2"/>
          <p:cNvSpPr>
            <a:spLocks noGrp="1"/>
          </p:cNvSpPr>
          <p:nvPr>
            <p:ph idx="1"/>
          </p:nvPr>
        </p:nvSpPr>
        <p:spPr/>
        <p:txBody>
          <a:bodyPr>
            <a:normAutofit fontScale="92500" lnSpcReduction="20000"/>
          </a:bodyPr>
          <a:lstStyle/>
          <a:p>
            <a:r>
              <a:rPr lang="en-US" b="1" dirty="0"/>
              <a:t>Myth:</a:t>
            </a:r>
            <a:r>
              <a:rPr lang="en-US" dirty="0"/>
              <a:t> Administrator guides the teacher in Self-reflection.</a:t>
            </a:r>
          </a:p>
          <a:p>
            <a:r>
              <a:rPr lang="en-US" b="1" dirty="0"/>
              <a:t>Fact:</a:t>
            </a:r>
            <a:r>
              <a:rPr lang="en-US" dirty="0"/>
              <a:t> Self-reflections are driven solely by the teacher.</a:t>
            </a:r>
          </a:p>
          <a:p>
            <a:r>
              <a:rPr lang="en-US" b="1" dirty="0"/>
              <a:t>Myth:</a:t>
            </a:r>
            <a:r>
              <a:rPr lang="en-US" dirty="0"/>
              <a:t> Educators must revise their completed Self-reflections during the school year.</a:t>
            </a:r>
          </a:p>
          <a:p>
            <a:r>
              <a:rPr lang="en-US" b="1" dirty="0"/>
              <a:t>Fact:</a:t>
            </a:r>
            <a:r>
              <a:rPr lang="en-US" dirty="0"/>
              <a:t> Self-reflections have proven to be one of the most beneficial components of the evaluation system.</a:t>
            </a:r>
          </a:p>
          <a:p>
            <a:endParaRPr lang="en-US" dirty="0"/>
          </a:p>
        </p:txBody>
      </p:sp>
    </p:spTree>
    <p:extLst>
      <p:ext uri="{BB962C8B-B14F-4D97-AF65-F5344CB8AC3E}">
        <p14:creationId xmlns:p14="http://schemas.microsoft.com/office/powerpoint/2010/main" val="2052300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Ensuring Meaningful Goals</a:t>
            </a:r>
          </a:p>
        </p:txBody>
      </p:sp>
      <p:sp>
        <p:nvSpPr>
          <p:cNvPr id="3" name="Content Placeholder 2"/>
          <p:cNvSpPr>
            <a:spLocks noGrp="1"/>
          </p:cNvSpPr>
          <p:nvPr>
            <p:ph idx="1"/>
          </p:nvPr>
        </p:nvSpPr>
        <p:spPr/>
        <p:txBody>
          <a:bodyPr/>
          <a:lstStyle/>
          <a:p>
            <a:pPr>
              <a:buFont typeface="Wingdings 2" panose="05020102010507070707" pitchFamily="18" charset="2"/>
              <a:buChar char="P"/>
            </a:pPr>
            <a:r>
              <a:rPr lang="en-US" dirty="0" smtClean="0">
                <a:sym typeface="Wingdings 2" panose="05020102010507070707" pitchFamily="18" charset="2"/>
              </a:rPr>
              <a:t>S     Specific</a:t>
            </a:r>
          </a:p>
          <a:p>
            <a:pPr>
              <a:buFont typeface="Wingdings 2" panose="05020102010507070707" pitchFamily="18" charset="2"/>
              <a:buChar char="P"/>
            </a:pPr>
            <a:r>
              <a:rPr lang="en-US" dirty="0" smtClean="0">
                <a:sym typeface="Wingdings 2" panose="05020102010507070707" pitchFamily="18" charset="2"/>
              </a:rPr>
              <a:t>M    Measureable</a:t>
            </a:r>
          </a:p>
          <a:p>
            <a:pPr>
              <a:buFont typeface="Wingdings 2" panose="05020102010507070707" pitchFamily="18" charset="2"/>
              <a:buChar char="P"/>
            </a:pPr>
            <a:r>
              <a:rPr lang="en-US" dirty="0" smtClean="0">
                <a:sym typeface="Wingdings 2" panose="05020102010507070707" pitchFamily="18" charset="2"/>
              </a:rPr>
              <a:t>A     Achievable</a:t>
            </a:r>
          </a:p>
          <a:p>
            <a:pPr>
              <a:buFont typeface="Wingdings 2" panose="05020102010507070707" pitchFamily="18" charset="2"/>
              <a:buChar char="P"/>
            </a:pPr>
            <a:r>
              <a:rPr lang="en-US" dirty="0" smtClean="0">
                <a:sym typeface="Wingdings 2" panose="05020102010507070707" pitchFamily="18" charset="2"/>
              </a:rPr>
              <a:t>R     Relevant</a:t>
            </a:r>
          </a:p>
          <a:p>
            <a:pPr>
              <a:buFont typeface="Wingdings 2" panose="05020102010507070707" pitchFamily="18" charset="2"/>
              <a:buChar char="P"/>
            </a:pPr>
            <a:r>
              <a:rPr lang="en-US" dirty="0" smtClean="0">
                <a:sym typeface="Wingdings 2" panose="05020102010507070707" pitchFamily="18" charset="2"/>
              </a:rPr>
              <a:t>T     Time-bound</a:t>
            </a:r>
            <a:endParaRPr lang="en-US" dirty="0"/>
          </a:p>
        </p:txBody>
      </p:sp>
    </p:spTree>
    <p:extLst>
      <p:ext uri="{BB962C8B-B14F-4D97-AF65-F5344CB8AC3E}">
        <p14:creationId xmlns:p14="http://schemas.microsoft.com/office/powerpoint/2010/main" val="2130251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Senate Bill 359: </a:t>
            </a:r>
            <a:br>
              <a:rPr lang="en-US" dirty="0"/>
            </a:br>
            <a:r>
              <a:rPr lang="en-US" dirty="0"/>
              <a:t>Reading by 3</a:t>
            </a:r>
            <a:r>
              <a:rPr lang="en-US" baseline="30000" dirty="0"/>
              <a:t>rd</a:t>
            </a:r>
            <a:r>
              <a:rPr lang="en-US" dirty="0"/>
              <a:t> grade</a:t>
            </a:r>
          </a:p>
        </p:txBody>
      </p:sp>
      <p:sp>
        <p:nvSpPr>
          <p:cNvPr id="3" name="Content Placeholder 2"/>
          <p:cNvSpPr>
            <a:spLocks noGrp="1"/>
          </p:cNvSpPr>
          <p:nvPr>
            <p:ph idx="1"/>
          </p:nvPr>
        </p:nvSpPr>
        <p:spPr/>
        <p:txBody>
          <a:bodyPr/>
          <a:lstStyle/>
          <a:p>
            <a:r>
              <a:rPr lang="en-US" dirty="0"/>
              <a:t>Policy 5310 contains the requirement for all PK-3</a:t>
            </a:r>
            <a:r>
              <a:rPr lang="en-US" baseline="30000" dirty="0"/>
              <a:t>rd</a:t>
            </a:r>
            <a:r>
              <a:rPr lang="en-US" dirty="0"/>
              <a:t> grade teachers to focus one of their student learning goals on reading</a:t>
            </a:r>
            <a:r>
              <a:rPr lang="en-US" dirty="0" smtClean="0"/>
              <a:t>.</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4" name="Picture 3"/>
          <p:cNvPicPr>
            <a:picLocks noChangeAspect="1"/>
          </p:cNvPicPr>
          <p:nvPr/>
        </p:nvPicPr>
        <p:blipFill>
          <a:blip r:embed="rId2"/>
          <a:stretch>
            <a:fillRect/>
          </a:stretch>
        </p:blipFill>
        <p:spPr>
          <a:xfrm>
            <a:off x="2977758" y="4144790"/>
            <a:ext cx="3188484" cy="1981372"/>
          </a:xfrm>
          <a:prstGeom prst="rect">
            <a:avLst/>
          </a:prstGeom>
        </p:spPr>
      </p:pic>
    </p:spTree>
    <p:extLst>
      <p:ext uri="{BB962C8B-B14F-4D97-AF65-F5344CB8AC3E}">
        <p14:creationId xmlns:p14="http://schemas.microsoft.com/office/powerpoint/2010/main" val="2429427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Educator Evidence</a:t>
            </a:r>
          </a:p>
        </p:txBody>
      </p:sp>
      <p:sp>
        <p:nvSpPr>
          <p:cNvPr id="3" name="Content Placeholder 2"/>
          <p:cNvSpPr>
            <a:spLocks noGrp="1"/>
          </p:cNvSpPr>
          <p:nvPr>
            <p:ph idx="1"/>
          </p:nvPr>
        </p:nvSpPr>
        <p:spPr/>
        <p:txBody>
          <a:bodyPr>
            <a:normAutofit/>
          </a:bodyPr>
          <a:lstStyle/>
          <a:p>
            <a:pPr lvl="0"/>
            <a:r>
              <a:rPr lang="en-US" sz="3000" b="1" dirty="0">
                <a:solidFill>
                  <a:prstClr val="black"/>
                </a:solidFill>
                <a:latin typeface="Calibri"/>
              </a:rPr>
              <a:t>Who Collects the Evidence?</a:t>
            </a:r>
          </a:p>
          <a:p>
            <a:pPr lvl="1"/>
            <a:r>
              <a:rPr lang="en-US" sz="2600" dirty="0">
                <a:solidFill>
                  <a:prstClr val="black"/>
                </a:solidFill>
                <a:latin typeface="Calibri"/>
              </a:rPr>
              <a:t>Both the Evaluator and the Educator may </a:t>
            </a:r>
            <a:br>
              <a:rPr lang="en-US" sz="2600" dirty="0">
                <a:solidFill>
                  <a:prstClr val="black"/>
                </a:solidFill>
                <a:latin typeface="Calibri"/>
              </a:rPr>
            </a:br>
            <a:r>
              <a:rPr lang="en-US" sz="2600" dirty="0">
                <a:solidFill>
                  <a:prstClr val="black"/>
                </a:solidFill>
                <a:latin typeface="Calibri"/>
              </a:rPr>
              <a:t>collect  evidence. </a:t>
            </a:r>
          </a:p>
          <a:p>
            <a:pPr lvl="0"/>
            <a:r>
              <a:rPr lang="en-US" sz="3000" b="1" dirty="0">
                <a:solidFill>
                  <a:prstClr val="black"/>
                </a:solidFill>
                <a:latin typeface="Calibri"/>
              </a:rPr>
              <a:t>When is evidence required?</a:t>
            </a:r>
          </a:p>
          <a:p>
            <a:pPr lvl="1"/>
            <a:r>
              <a:rPr lang="en-US" sz="2600" dirty="0">
                <a:solidFill>
                  <a:prstClr val="black"/>
                </a:solidFill>
                <a:latin typeface="Calibri"/>
              </a:rPr>
              <a:t>If you rate yourself as distinguished.</a:t>
            </a:r>
          </a:p>
          <a:p>
            <a:pPr lvl="1"/>
            <a:r>
              <a:rPr lang="en-US" sz="2600" dirty="0">
                <a:solidFill>
                  <a:prstClr val="black"/>
                </a:solidFill>
                <a:latin typeface="Calibri"/>
              </a:rPr>
              <a:t>If your self-reflection differs from the opinion of your evaluator.</a:t>
            </a:r>
          </a:p>
          <a:p>
            <a:pPr lvl="1"/>
            <a:r>
              <a:rPr lang="en-US" sz="2600" dirty="0">
                <a:solidFill>
                  <a:prstClr val="black"/>
                </a:solidFill>
                <a:latin typeface="Calibri"/>
              </a:rPr>
              <a:t>When an “Unsatisfactory” rating is given.</a:t>
            </a:r>
            <a:endParaRPr lang="en-US" dirty="0"/>
          </a:p>
        </p:txBody>
      </p:sp>
    </p:spTree>
    <p:extLst>
      <p:ext uri="{BB962C8B-B14F-4D97-AF65-F5344CB8AC3E}">
        <p14:creationId xmlns:p14="http://schemas.microsoft.com/office/powerpoint/2010/main" val="1159821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4WVDE_Official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149</TotalTime>
  <Words>1341</Words>
  <Application>Microsoft Office PowerPoint</Application>
  <PresentationFormat>On-screen Show (4:3)</PresentationFormat>
  <Paragraphs>196</Paragraphs>
  <Slides>27</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 2</vt:lpstr>
      <vt:lpstr>2014WVDE_OfficialPPT</vt:lpstr>
      <vt:lpstr>West Virginia Educator Effectiveness and Evaluation Systems</vt:lpstr>
      <vt:lpstr>Session Overview</vt:lpstr>
      <vt:lpstr>Policy 5310: Status</vt:lpstr>
      <vt:lpstr>Evaluation System Components</vt:lpstr>
      <vt:lpstr>Why Do Educators Self- Reflect?</vt:lpstr>
      <vt:lpstr>Self-Reflection: Myth vs. Fact</vt:lpstr>
      <vt:lpstr>Ensuring Meaningful Goals</vt:lpstr>
      <vt:lpstr>Senate Bill 359:  Reading by 3rd grade</vt:lpstr>
      <vt:lpstr>Educator Evidence</vt:lpstr>
      <vt:lpstr>   Educator Evidence</vt:lpstr>
      <vt:lpstr>PowerPoint Presentation</vt:lpstr>
      <vt:lpstr>End of Year Procedure</vt:lpstr>
      <vt:lpstr>End of Year Procedure</vt:lpstr>
      <vt:lpstr>Plans for Continuous Support</vt:lpstr>
      <vt:lpstr>When is a Focused Support Plan Needed?</vt:lpstr>
      <vt:lpstr>Focused Support Plan Components</vt:lpstr>
      <vt:lpstr>Focused Support Plan</vt:lpstr>
      <vt:lpstr>When is a Corrective Action Plan Needed?</vt:lpstr>
      <vt:lpstr>Corrective Action Plan Components</vt:lpstr>
      <vt:lpstr>Corrective Action Plan</vt:lpstr>
      <vt:lpstr>Educator Effectiveness: Looking Ahead</vt:lpstr>
      <vt:lpstr>Where we are going…</vt:lpstr>
      <vt:lpstr>WV Professional Growth Guides</vt:lpstr>
      <vt:lpstr>WV Professional Growth Guides</vt:lpstr>
      <vt:lpstr>Embedded PD Mock-up</vt:lpstr>
      <vt:lpstr>PowerPoint Presentation</vt:lpstr>
      <vt:lpstr>Thank You!</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Virginia Educator Effectiveness and Evaluation Systems</dc:title>
  <dc:creator>Trent Danowski</dc:creator>
  <cp:lastModifiedBy>CT</cp:lastModifiedBy>
  <cp:revision>13</cp:revision>
  <dcterms:created xsi:type="dcterms:W3CDTF">2015-10-05T14:57:05Z</dcterms:created>
  <dcterms:modified xsi:type="dcterms:W3CDTF">2015-10-14T12:59:00Z</dcterms:modified>
</cp:coreProperties>
</file>